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78" r:id="rId6"/>
    <p:sldId id="284" r:id="rId7"/>
    <p:sldId id="285" r:id="rId8"/>
    <p:sldId id="287" r:id="rId9"/>
    <p:sldId id="288" r:id="rId10"/>
    <p:sldId id="289" r:id="rId11"/>
    <p:sldId id="286" r:id="rId12"/>
    <p:sldId id="283" r:id="rId13"/>
    <p:sldId id="281" r:id="rId14"/>
    <p:sldId id="282" r:id="rId15"/>
    <p:sldId id="290" r:id="rId16"/>
    <p:sldId id="291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6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91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35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79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25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70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16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60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649"/>
    <a:srgbClr val="FB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9F69E-768A-476D-AB12-7377AC57FC3D}" type="datetimeFigureOut">
              <a:rPr lang="es-CO" smtClean="0"/>
              <a:t>28/02/2025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BEE82-AE25-435F-89FE-2EF7DE4EC9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870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6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91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35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79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25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70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16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60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6858" y="1709021"/>
            <a:ext cx="8000999" cy="132556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858" y="3429002"/>
            <a:ext cx="8000999" cy="2500745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375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6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42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73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8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FBF3CF0-ECA8-3997-76CF-05FB6A61D6B4}"/>
              </a:ext>
            </a:extLst>
          </p:cNvPr>
          <p:cNvSpPr txBox="1"/>
          <p:nvPr userDrawn="1"/>
        </p:nvSpPr>
        <p:spPr>
          <a:xfrm>
            <a:off x="564583" y="4204735"/>
            <a:ext cx="529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2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81D18FF-2F07-01D6-5B16-4318F840A795}"/>
              </a:ext>
            </a:extLst>
          </p:cNvPr>
          <p:cNvSpPr txBox="1"/>
          <p:nvPr userDrawn="1"/>
        </p:nvSpPr>
        <p:spPr>
          <a:xfrm>
            <a:off x="564583" y="5025399"/>
            <a:ext cx="529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2"/>
                </a:solidFill>
                <a:latin typeface="Montserrat Medium" pitchFamily="2" charset="0"/>
              </a:rPr>
              <a:t>Inserte su texto aquí</a:t>
            </a:r>
          </a:p>
        </p:txBody>
      </p:sp>
    </p:spTree>
    <p:extLst>
      <p:ext uri="{BB962C8B-B14F-4D97-AF65-F5344CB8AC3E}">
        <p14:creationId xmlns:p14="http://schemas.microsoft.com/office/powerpoint/2010/main" val="466036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679840-C087-F2F2-EA87-C03B8C99296F}"/>
              </a:ext>
            </a:extLst>
          </p:cNvPr>
          <p:cNvSpPr txBox="1"/>
          <p:nvPr userDrawn="1"/>
        </p:nvSpPr>
        <p:spPr>
          <a:xfrm>
            <a:off x="461731" y="1266556"/>
            <a:ext cx="3364548" cy="46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1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IMPLEMENTACIÓN DE SISTEMAS DE ADMINISTRACIÓN DE RIESGOS PLAFT: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2F1787-B6ED-60D5-D66B-564047050C42}"/>
              </a:ext>
            </a:extLst>
          </p:cNvPr>
          <p:cNvSpPr txBox="1"/>
          <p:nvPr userDrawn="1"/>
        </p:nvSpPr>
        <p:spPr>
          <a:xfrm>
            <a:off x="760491" y="3984075"/>
            <a:ext cx="2774300" cy="46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IMPLEMENTACIÓN BCP (BUSINESS CONTINUITY PLAN)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72E4BE-9578-0BAE-3974-D42790148E53}"/>
              </a:ext>
            </a:extLst>
          </p:cNvPr>
          <p:cNvSpPr txBox="1"/>
          <p:nvPr userDrawn="1"/>
        </p:nvSpPr>
        <p:spPr>
          <a:xfrm>
            <a:off x="8815531" y="1913761"/>
            <a:ext cx="2654052" cy="46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CONSULTORÍA VALORACIÓN EXTINCIÓN DE DOMINIO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2F30F8-A25B-0901-FF25-0D2C6742F2CD}"/>
              </a:ext>
            </a:extLst>
          </p:cNvPr>
          <p:cNvSpPr txBox="1"/>
          <p:nvPr userDrawn="1"/>
        </p:nvSpPr>
        <p:spPr>
          <a:xfrm>
            <a:off x="8373126" y="4500333"/>
            <a:ext cx="3659649" cy="44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VALORACIÓN NIVELES DE MADUREZ DE SISTEMAS DE ADMINISTRACIÓN DE RIESGOS</a:t>
            </a:r>
            <a:r>
              <a:rPr lang="es-MX" sz="11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561804-B048-99B5-E5B0-5AA95F4F975A}"/>
              </a:ext>
            </a:extLst>
          </p:cNvPr>
          <p:cNvSpPr txBox="1"/>
          <p:nvPr userDrawn="1"/>
        </p:nvSpPr>
        <p:spPr>
          <a:xfrm>
            <a:off x="585931" y="1826862"/>
            <a:ext cx="3450084" cy="76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099" dirty="0">
                <a:solidFill>
                  <a:srgbClr val="012649"/>
                </a:solidFill>
                <a:latin typeface="Montserrat Medium" pitchFamily="2" charset="0"/>
              </a:rPr>
              <a:t>Implementación de métodos, procedimientos y controles para examinar y detectar posibles </a:t>
            </a:r>
            <a:r>
              <a:rPr lang="es-CO" sz="1099" dirty="0" err="1">
                <a:solidFill>
                  <a:srgbClr val="012649"/>
                </a:solidFill>
                <a:latin typeface="Montserrat Medium" pitchFamily="2" charset="0"/>
              </a:rPr>
              <a:t>pérdidas</a:t>
            </a:r>
            <a:r>
              <a:rPr lang="es-CO" sz="1099" dirty="0">
                <a:solidFill>
                  <a:srgbClr val="012649"/>
                </a:solidFill>
                <a:latin typeface="Montserrat Medium" pitchFamily="2" charset="0"/>
              </a:rPr>
              <a:t> o gastos derivados de la </a:t>
            </a:r>
            <a:r>
              <a:rPr lang="es-CO" sz="1099" dirty="0" err="1">
                <a:solidFill>
                  <a:srgbClr val="012649"/>
                </a:solidFill>
                <a:latin typeface="Montserrat Medium" pitchFamily="2" charset="0"/>
              </a:rPr>
              <a:t>exposición</a:t>
            </a:r>
            <a:r>
              <a:rPr lang="es-CO" sz="1099" dirty="0">
                <a:solidFill>
                  <a:srgbClr val="012649"/>
                </a:solidFill>
                <a:latin typeface="Montserrat Medium" pitchFamily="2" charset="0"/>
              </a:rPr>
              <a:t> al riesgo de las empresas. </a:t>
            </a:r>
            <a:endParaRPr lang="es-CO" sz="1099" dirty="0">
              <a:solidFill>
                <a:srgbClr val="012649"/>
              </a:solidFill>
              <a:effectLst/>
              <a:latin typeface="Montserrat Medium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57673E-3CAD-B4DC-EF61-8C865721864B}"/>
              </a:ext>
            </a:extLst>
          </p:cNvPr>
          <p:cNvSpPr txBox="1"/>
          <p:nvPr userDrawn="1"/>
        </p:nvSpPr>
        <p:spPr>
          <a:xfrm>
            <a:off x="313679" y="4676849"/>
            <a:ext cx="3450084" cy="59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099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Implementación</a:t>
            </a:r>
            <a:r>
              <a:rPr lang="es-MX" sz="1099" dirty="0">
                <a:solidFill>
                  <a:srgbClr val="012649"/>
                </a:solidFill>
                <a:effectLst/>
                <a:latin typeface="Montserrat Medium" pitchFamily="2" charset="0"/>
              </a:rPr>
              <a:t> de </a:t>
            </a:r>
            <a:r>
              <a:rPr lang="es-MX" sz="1099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logística</a:t>
            </a:r>
            <a:r>
              <a:rPr lang="es-MX" sz="1099" dirty="0">
                <a:solidFill>
                  <a:srgbClr val="012649"/>
                </a:solidFill>
                <a:effectLst/>
                <a:latin typeface="Montserrat Medium" pitchFamily="2" charset="0"/>
              </a:rPr>
              <a:t> para </a:t>
            </a:r>
            <a:r>
              <a:rPr lang="es-MX" sz="1099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recuperación</a:t>
            </a:r>
            <a:r>
              <a:rPr lang="es-MX" sz="1099" dirty="0">
                <a:solidFill>
                  <a:srgbClr val="012649"/>
                </a:solidFill>
                <a:effectLst/>
                <a:latin typeface="Montserrat Medium" pitchFamily="2" charset="0"/>
              </a:rPr>
              <a:t> y </a:t>
            </a:r>
            <a:r>
              <a:rPr lang="es-MX" sz="1099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restauración</a:t>
            </a:r>
            <a:r>
              <a:rPr lang="es-MX" sz="1099" dirty="0">
                <a:solidFill>
                  <a:srgbClr val="012649"/>
                </a:solidFill>
                <a:effectLst/>
                <a:latin typeface="Montserrat Medium" pitchFamily="2" charset="0"/>
              </a:rPr>
              <a:t> de funciones </a:t>
            </a:r>
            <a:r>
              <a:rPr lang="es-MX" sz="1099" dirty="0" err="1">
                <a:solidFill>
                  <a:srgbClr val="012649"/>
                </a:solidFill>
                <a:effectLst/>
                <a:latin typeface="Montserrat Medium" pitchFamily="2" charset="0"/>
              </a:rPr>
              <a:t>críticas</a:t>
            </a:r>
            <a:r>
              <a:rPr lang="es-MX" sz="1099" dirty="0">
                <a:solidFill>
                  <a:srgbClr val="012649"/>
                </a:solidFill>
                <a:effectLst/>
                <a:latin typeface="Montserrat Medium" pitchFamily="2" charset="0"/>
              </a:rPr>
              <a:t>, por interrupciones no deseadas.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8441528-294B-95CB-9CED-8AF74B3F26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08" y="1258571"/>
            <a:ext cx="432787" cy="4587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7617811-8781-CA81-F77B-0968408348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03" y="3959997"/>
            <a:ext cx="540443" cy="5404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A11F294-129F-3F58-5C22-3B141EED59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83" y="1895660"/>
            <a:ext cx="435533" cy="46166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0582DDD-61A2-8BE2-2A3D-7AF562D3E66E}"/>
              </a:ext>
            </a:extLst>
          </p:cNvPr>
          <p:cNvSpPr txBox="1"/>
          <p:nvPr userDrawn="1"/>
        </p:nvSpPr>
        <p:spPr>
          <a:xfrm>
            <a:off x="8582687" y="2490617"/>
            <a:ext cx="3450084" cy="93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99" dirty="0">
                <a:solidFill>
                  <a:srgbClr val="012649"/>
                </a:solidFill>
                <a:latin typeface="Montserrat Medium" pitchFamily="2" charset="0"/>
              </a:rPr>
              <a:t>Verificamos los antecedentes de su propiedad para asegurar que no sea objeto de </a:t>
            </a:r>
            <a:r>
              <a:rPr lang="es-MX" sz="1099" dirty="0" err="1">
                <a:solidFill>
                  <a:srgbClr val="012649"/>
                </a:solidFill>
                <a:latin typeface="Montserrat Medium" pitchFamily="2" charset="0"/>
              </a:rPr>
              <a:t>extinción</a:t>
            </a:r>
            <a:r>
              <a:rPr lang="es-MX" sz="1099" dirty="0">
                <a:solidFill>
                  <a:srgbClr val="012649"/>
                </a:solidFill>
                <a:latin typeface="Montserrat Medium" pitchFamily="2" charset="0"/>
              </a:rPr>
              <a:t> de dominio, por estar relacionada con delitos de lavado de activos o </a:t>
            </a:r>
            <a:r>
              <a:rPr lang="es-MX" sz="1099" dirty="0" err="1">
                <a:solidFill>
                  <a:srgbClr val="012649"/>
                </a:solidFill>
                <a:latin typeface="Montserrat Medium" pitchFamily="2" charset="0"/>
              </a:rPr>
              <a:t>financiación</a:t>
            </a:r>
            <a:r>
              <a:rPr lang="es-MX" sz="1099" dirty="0">
                <a:solidFill>
                  <a:srgbClr val="012649"/>
                </a:solidFill>
                <a:latin typeface="Montserrat Medium" pitchFamily="2" charset="0"/>
              </a:rPr>
              <a:t> del terrorismo (LA/FT).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8BC9E34-2AE9-193D-E505-2D04EDDEB3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31" y="4500336"/>
            <a:ext cx="420463" cy="45199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9C7FA0B-F881-20CC-AD37-D86808350A4C}"/>
              </a:ext>
            </a:extLst>
          </p:cNvPr>
          <p:cNvSpPr txBox="1"/>
          <p:nvPr userDrawn="1"/>
        </p:nvSpPr>
        <p:spPr>
          <a:xfrm>
            <a:off x="8019495" y="5094284"/>
            <a:ext cx="3768119" cy="76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099">
                <a:solidFill>
                  <a:srgbClr val="012649"/>
                </a:solidFill>
                <a:effectLst/>
                <a:latin typeface="Montserrat Medium" pitchFamily="2" charset="0"/>
              </a:rPr>
              <a:t>A través de una metodología de medición, fortalezca las políticas de cumplimiento de sistemas ALA/CFT, Ética Empresarial, Prevención de Corrupción y Gobierno Corporativo. </a:t>
            </a:r>
            <a:endParaRPr lang="es-MX" sz="1099" dirty="0">
              <a:solidFill>
                <a:srgbClr val="012649"/>
              </a:solidFill>
              <a:effectLst/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78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E0D6250-46CC-60A2-6BEB-948D1E57AD3B}"/>
              </a:ext>
            </a:extLst>
          </p:cNvPr>
          <p:cNvSpPr txBox="1"/>
          <p:nvPr userDrawn="1"/>
        </p:nvSpPr>
        <p:spPr>
          <a:xfrm>
            <a:off x="590520" y="1327742"/>
            <a:ext cx="3140477" cy="27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1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ÉTICA EMPRESARIAL: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EDA3E4-FA78-E4A7-FAF4-424F7CB6B3E8}"/>
              </a:ext>
            </a:extLst>
          </p:cNvPr>
          <p:cNvSpPr txBox="1"/>
          <p:nvPr userDrawn="1"/>
        </p:nvSpPr>
        <p:spPr>
          <a:xfrm>
            <a:off x="985247" y="4019546"/>
            <a:ext cx="2540492" cy="46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CONSULTORÍA HABEAS DATA - DATOS PERSONALES.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7C9A9C-A268-55E6-06E5-34917ABCA7C5}"/>
              </a:ext>
            </a:extLst>
          </p:cNvPr>
          <p:cNvSpPr txBox="1"/>
          <p:nvPr userDrawn="1"/>
        </p:nvSpPr>
        <p:spPr>
          <a:xfrm>
            <a:off x="8817738" y="2006094"/>
            <a:ext cx="2155063" cy="27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AUDITORÍA FORENSE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307EA7-71A6-7451-FEC7-1502EE8B4944}"/>
              </a:ext>
            </a:extLst>
          </p:cNvPr>
          <p:cNvSpPr txBox="1"/>
          <p:nvPr userDrawn="1"/>
        </p:nvSpPr>
        <p:spPr>
          <a:xfrm>
            <a:off x="8428242" y="4500333"/>
            <a:ext cx="2192271" cy="59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99" b="1" dirty="0">
                <a:solidFill>
                  <a:srgbClr val="FB6C00"/>
                </a:solidFill>
                <a:latin typeface="Montserrat ExtraBold" panose="00000900000000000000" pitchFamily="50" charset="0"/>
              </a:rPr>
              <a:t>AUDITORÍA SEGURIDAD DE LA INFORMACIÓN. </a:t>
            </a:r>
          </a:p>
          <a:p>
            <a:pPr algn="ctr"/>
            <a:endParaRPr lang="es-MX" sz="1099" b="1" dirty="0">
              <a:solidFill>
                <a:srgbClr val="FB6C00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47C1248-4B92-952A-D01B-FF28F4C1633D}"/>
              </a:ext>
            </a:extLst>
          </p:cNvPr>
          <p:cNvSpPr txBox="1"/>
          <p:nvPr userDrawn="1"/>
        </p:nvSpPr>
        <p:spPr>
          <a:xfrm>
            <a:off x="94028" y="1858797"/>
            <a:ext cx="4036011" cy="76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099" dirty="0" err="1">
                <a:solidFill>
                  <a:srgbClr val="012649"/>
                </a:solidFill>
                <a:latin typeface="Montserrat Medium" pitchFamily="2" charset="0"/>
              </a:rPr>
              <a:t>Implementación</a:t>
            </a:r>
            <a:r>
              <a:rPr lang="es-MX" sz="1099" dirty="0">
                <a:solidFill>
                  <a:srgbClr val="012649"/>
                </a:solidFill>
                <a:latin typeface="Montserrat Medium" pitchFamily="2" charset="0"/>
              </a:rPr>
              <a:t> de procesos que logran sistematizar un conjunto de valores, normas y principios bajo los cuales se rigen las actividades que </a:t>
            </a:r>
            <a:r>
              <a:rPr lang="es-MX" sz="1099" dirty="0" err="1">
                <a:solidFill>
                  <a:srgbClr val="012649"/>
                </a:solidFill>
                <a:latin typeface="Montserrat Medium" pitchFamily="2" charset="0"/>
              </a:rPr>
              <a:t>desempeña</a:t>
            </a:r>
            <a:r>
              <a:rPr lang="es-MX" sz="1099" dirty="0">
                <a:solidFill>
                  <a:srgbClr val="012649"/>
                </a:solidFill>
                <a:latin typeface="Montserrat Medium" pitchFamily="2" charset="0"/>
              </a:rPr>
              <a:t> una empresa en su plataforma </a:t>
            </a:r>
            <a:r>
              <a:rPr lang="es-MX" sz="1099" dirty="0" err="1">
                <a:solidFill>
                  <a:srgbClr val="012649"/>
                </a:solidFill>
                <a:latin typeface="Montserrat Medium" pitchFamily="2" charset="0"/>
              </a:rPr>
              <a:t>ética</a:t>
            </a:r>
            <a:r>
              <a:rPr lang="es-MX" sz="1099" dirty="0">
                <a:solidFill>
                  <a:srgbClr val="012649"/>
                </a:solidFill>
                <a:latin typeface="Montserrat Medium" pitchFamily="2" charset="0"/>
              </a:rPr>
              <a:t>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0469F83-C6FD-32FE-D777-549479E5170E}"/>
              </a:ext>
            </a:extLst>
          </p:cNvPr>
          <p:cNvSpPr txBox="1"/>
          <p:nvPr userDrawn="1"/>
        </p:nvSpPr>
        <p:spPr>
          <a:xfrm>
            <a:off x="313679" y="4676849"/>
            <a:ext cx="3450084" cy="59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099" dirty="0">
                <a:solidFill>
                  <a:srgbClr val="012649"/>
                </a:solidFill>
                <a:effectLst/>
                <a:latin typeface="Montserrat Medium" pitchFamily="2" charset="0"/>
              </a:rPr>
              <a:t>Asesoría en implementación de la ley 1581 de 2012, de protección de datos personales y sus decretos reglamentarios.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DA649F-DFD0-14C1-AD0D-BDEB6E33ABA1}"/>
              </a:ext>
            </a:extLst>
          </p:cNvPr>
          <p:cNvSpPr txBox="1"/>
          <p:nvPr userDrawn="1"/>
        </p:nvSpPr>
        <p:spPr>
          <a:xfrm>
            <a:off x="8582687" y="2598496"/>
            <a:ext cx="3450084" cy="59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99" dirty="0">
                <a:solidFill>
                  <a:srgbClr val="012649"/>
                </a:solidFill>
                <a:latin typeface="Montserrat Medium" pitchFamily="2" charset="0"/>
              </a:rPr>
              <a:t>Detección oportuna de toda clase de conductas fraudulentas, en el campo de las Finanzas Públicas y Privadas.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7EE2086-913C-B80D-0F46-14C38E502C42}"/>
              </a:ext>
            </a:extLst>
          </p:cNvPr>
          <p:cNvSpPr txBox="1"/>
          <p:nvPr userDrawn="1"/>
        </p:nvSpPr>
        <p:spPr>
          <a:xfrm>
            <a:off x="8200202" y="5103892"/>
            <a:ext cx="3768119" cy="76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99" dirty="0">
                <a:solidFill>
                  <a:srgbClr val="012649"/>
                </a:solidFill>
                <a:effectLst/>
                <a:latin typeface="Montserrat Medium" pitchFamily="2" charset="0"/>
              </a:rPr>
              <a:t>Medidas preventivas y reactivas de organizaciones y sistemas tecnológicos que permiten resguardar y proteger la información. (Confidencialidad, disponibilidad e integridad de datos).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0EC7642-9457-A0BD-2413-E2187589DA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00" y="1203550"/>
            <a:ext cx="404177" cy="49713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6110808-1853-BFA7-0B38-41D830AA6D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23" y="3984075"/>
            <a:ext cx="537444" cy="4971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7784EAA-5AE7-AB71-B58B-FBEC6BACFB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47" y="4500333"/>
            <a:ext cx="501115" cy="52867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55F9539-CD1E-F46E-E0DA-E5F3C17BF6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23" y="1908502"/>
            <a:ext cx="392285" cy="44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2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3273EF0-A56B-785D-0BD9-E00525DF9573}"/>
              </a:ext>
            </a:extLst>
          </p:cNvPr>
          <p:cNvSpPr txBox="1"/>
          <p:nvPr userDrawn="1"/>
        </p:nvSpPr>
        <p:spPr>
          <a:xfrm>
            <a:off x="4136993" y="779782"/>
            <a:ext cx="529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FE4737-E8F9-85B2-CF1F-265A1C6D2D71}"/>
              </a:ext>
            </a:extLst>
          </p:cNvPr>
          <p:cNvSpPr txBox="1"/>
          <p:nvPr userDrawn="1"/>
        </p:nvSpPr>
        <p:spPr>
          <a:xfrm>
            <a:off x="4749177" y="2035011"/>
            <a:ext cx="529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1791635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D28A51EE-AEBB-A388-5661-2C18639BC106}"/>
              </a:ext>
            </a:extLst>
          </p:cNvPr>
          <p:cNvSpPr txBox="1"/>
          <p:nvPr userDrawn="1"/>
        </p:nvSpPr>
        <p:spPr>
          <a:xfrm>
            <a:off x="4136993" y="779782"/>
            <a:ext cx="529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11FABC-6627-2027-09E3-6033DA10DD71}"/>
              </a:ext>
            </a:extLst>
          </p:cNvPr>
          <p:cNvSpPr txBox="1"/>
          <p:nvPr userDrawn="1"/>
        </p:nvSpPr>
        <p:spPr>
          <a:xfrm>
            <a:off x="4749177" y="2035011"/>
            <a:ext cx="529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58069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3" y="1709743"/>
            <a:ext cx="9268115" cy="978045"/>
          </a:xfrm>
        </p:spPr>
        <p:txBody>
          <a:bodyPr anchor="b">
            <a:normAutofit/>
          </a:bodyPr>
          <a:lstStyle>
            <a:lvl1pPr>
              <a:defRPr sz="4001"/>
            </a:lvl1pPr>
          </a:lstStyle>
          <a:p>
            <a:r>
              <a:rPr lang="es-ES" dirty="0"/>
              <a:t>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3034145"/>
            <a:ext cx="9753023" cy="3055506"/>
          </a:xfrm>
        </p:spPr>
        <p:txBody>
          <a:bodyPr>
            <a:normAutofit/>
          </a:bodyPr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45726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52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78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48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6308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56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83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809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36608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59365"/>
            <a:ext cx="9144000" cy="1140836"/>
          </a:xfrm>
        </p:spPr>
        <p:txBody>
          <a:bodyPr anchor="b">
            <a:normAutofit/>
          </a:bodyPr>
          <a:lstStyle>
            <a:lvl1pPr algn="ctr">
              <a:defRPr sz="4001"/>
            </a:lvl1pPr>
          </a:lstStyle>
          <a:p>
            <a:r>
              <a:rPr lang="es-ES" dirty="0"/>
              <a:t>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341275"/>
            <a:ext cx="9144000" cy="679018"/>
          </a:xfrm>
        </p:spPr>
        <p:txBody>
          <a:bodyPr>
            <a:normAutofit/>
          </a:bodyPr>
          <a:lstStyle>
            <a:lvl1pPr marL="0" indent="0" algn="ctr">
              <a:buNone/>
              <a:defRPr sz="1801"/>
            </a:lvl1pPr>
            <a:lvl2pPr marL="457263" indent="0" algn="ctr">
              <a:buNone/>
              <a:defRPr sz="2001"/>
            </a:lvl2pPr>
            <a:lvl3pPr marL="914524" indent="0" algn="ctr">
              <a:buNone/>
              <a:defRPr sz="1801"/>
            </a:lvl3pPr>
            <a:lvl4pPr marL="1371787" indent="0" algn="ctr">
              <a:buNone/>
              <a:defRPr sz="1601"/>
            </a:lvl4pPr>
            <a:lvl5pPr marL="1829048" indent="0" algn="ctr">
              <a:buNone/>
              <a:defRPr sz="1601"/>
            </a:lvl5pPr>
            <a:lvl6pPr marL="2286308" indent="0" algn="ctr">
              <a:buNone/>
              <a:defRPr sz="1601"/>
            </a:lvl6pPr>
            <a:lvl7pPr marL="2743569" indent="0" algn="ctr">
              <a:buNone/>
              <a:defRPr sz="1601"/>
            </a:lvl7pPr>
            <a:lvl8pPr marL="3200832" indent="0" algn="ctr">
              <a:buNone/>
              <a:defRPr sz="1601"/>
            </a:lvl8pPr>
            <a:lvl9pPr marL="3658095" indent="0" algn="ctr">
              <a:buNone/>
              <a:defRPr sz="16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06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0FA71DE-C2E5-90F2-CE28-8A5812D65832}"/>
              </a:ext>
            </a:extLst>
          </p:cNvPr>
          <p:cNvSpPr txBox="1"/>
          <p:nvPr userDrawn="1"/>
        </p:nvSpPr>
        <p:spPr>
          <a:xfrm>
            <a:off x="3446019" y="6054871"/>
            <a:ext cx="5299971" cy="2215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O" sz="840" dirty="0">
                <a:solidFill>
                  <a:srgbClr val="012649"/>
                </a:solidFill>
                <a:latin typeface="Montserrat Medium" pitchFamily="2" charset="0"/>
              </a:rPr>
              <a:t>DATOS DE CONTACTO</a:t>
            </a:r>
          </a:p>
        </p:txBody>
      </p:sp>
    </p:spTree>
    <p:extLst>
      <p:ext uri="{BB962C8B-B14F-4D97-AF65-F5344CB8AC3E}">
        <p14:creationId xmlns:p14="http://schemas.microsoft.com/office/powerpoint/2010/main" val="115041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96AA4A1-87BD-4103-6D92-1E801AB04703}"/>
              </a:ext>
            </a:extLst>
          </p:cNvPr>
          <p:cNvSpPr txBox="1"/>
          <p:nvPr userDrawn="1"/>
        </p:nvSpPr>
        <p:spPr>
          <a:xfrm>
            <a:off x="7001229" y="717639"/>
            <a:ext cx="529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TITULO PRINCIPAL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5DA70F-A923-B831-40F1-945DAF1DE727}"/>
              </a:ext>
            </a:extLst>
          </p:cNvPr>
          <p:cNvSpPr txBox="1"/>
          <p:nvPr userDrawn="1"/>
        </p:nvSpPr>
        <p:spPr>
          <a:xfrm>
            <a:off x="7435855" y="2647209"/>
            <a:ext cx="303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SUBTITULO SECUNDARIO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51465B-2061-DDB0-30A7-0B8A4BADA449}"/>
              </a:ext>
            </a:extLst>
          </p:cNvPr>
          <p:cNvSpPr txBox="1"/>
          <p:nvPr userDrawn="1"/>
        </p:nvSpPr>
        <p:spPr>
          <a:xfrm>
            <a:off x="2536859" y="3013507"/>
            <a:ext cx="303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12649"/>
                </a:solidFill>
                <a:latin typeface="Montserrat Medium" pitchFamily="2" charset="0"/>
              </a:rPr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80279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DA81417-45CA-14AD-9D23-0ACC04B9C17C}"/>
              </a:ext>
            </a:extLst>
          </p:cNvPr>
          <p:cNvSpPr txBox="1"/>
          <p:nvPr userDrawn="1"/>
        </p:nvSpPr>
        <p:spPr>
          <a:xfrm>
            <a:off x="3821504" y="4555907"/>
            <a:ext cx="454900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1" b="1" dirty="0">
                <a:solidFill>
                  <a:srgbClr val="012649"/>
                </a:solidFill>
                <a:latin typeface="Montserrat Medium" pitchFamily="2" charset="0"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21695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5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9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0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30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0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9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9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3" indent="0">
              <a:buNone/>
              <a:defRPr sz="2001" b="1"/>
            </a:lvl2pPr>
            <a:lvl3pPr marL="914524" indent="0">
              <a:buNone/>
              <a:defRPr sz="1801" b="1"/>
            </a:lvl3pPr>
            <a:lvl4pPr marL="1371787" indent="0">
              <a:buNone/>
              <a:defRPr sz="1601" b="1"/>
            </a:lvl4pPr>
            <a:lvl5pPr marL="1829048" indent="0">
              <a:buNone/>
              <a:defRPr sz="1601" b="1"/>
            </a:lvl5pPr>
            <a:lvl6pPr marL="2286308" indent="0">
              <a:buNone/>
              <a:defRPr sz="1601" b="1"/>
            </a:lvl6pPr>
            <a:lvl7pPr marL="2743569" indent="0">
              <a:buNone/>
              <a:defRPr sz="1601" b="1"/>
            </a:lvl7pPr>
            <a:lvl8pPr marL="3200832" indent="0">
              <a:buNone/>
              <a:defRPr sz="1601" b="1"/>
            </a:lvl8pPr>
            <a:lvl9pPr marL="3658095" indent="0">
              <a:buNone/>
              <a:defRPr sz="16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8"/>
            <a:ext cx="5183188" cy="36845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5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5550" y="171165"/>
            <a:ext cx="8000999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TITULO PRINCIPAL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199" y="1932710"/>
            <a:ext cx="6116783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Texto adicional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6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8" r:id="rId3"/>
    <p:sldLayoutId id="2147483668" r:id="rId4"/>
    <p:sldLayoutId id="2147483681" r:id="rId5"/>
    <p:sldLayoutId id="2147483680" r:id="rId6"/>
    <p:sldLayoutId id="2147483664" r:id="rId7"/>
    <p:sldLayoutId id="2147483665" r:id="rId8"/>
    <p:sldLayoutId id="2147483672" r:id="rId9"/>
    <p:sldLayoutId id="2147483673" r:id="rId10"/>
    <p:sldLayoutId id="2147483675" r:id="rId11"/>
    <p:sldLayoutId id="2147483679" r:id="rId12"/>
    <p:sldLayoutId id="2147483674" r:id="rId13"/>
    <p:sldLayoutId id="2147483676" r:id="rId14"/>
    <p:sldLayoutId id="2147483667" r:id="rId15"/>
    <p:sldLayoutId id="2147483666" r:id="rId16"/>
    <p:sldLayoutId id="2147483677" r:id="rId17"/>
    <p:sldLayoutId id="2147483669" r:id="rId18"/>
    <p:sldLayoutId id="2147483670" r:id="rId19"/>
    <p:sldLayoutId id="2147483661" r:id="rId20"/>
    <p:sldLayoutId id="2147483671" r:id="rId21"/>
  </p:sldLayoutIdLst>
  <p:txStyles>
    <p:titleStyle>
      <a:lvl1pPr algn="l" defTabSz="91452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0" indent="0" algn="l" defTabSz="91452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ontserrat Medium" panose="00000600000000000000" pitchFamily="2" charset="0"/>
          <a:ea typeface="+mn-ea"/>
          <a:cs typeface="+mn-cs"/>
        </a:defRPr>
      </a:lvl1pPr>
      <a:lvl2pPr marL="685891" indent="-228630" algn="l" defTabSz="914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54" indent="-228630" algn="l" defTabSz="914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415" indent="-228630" algn="l" defTabSz="914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678" indent="-228630" algn="l" defTabSz="914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941" indent="-228630" algn="l" defTabSz="914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202" indent="-228630" algn="l" defTabSz="914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462" indent="-228630" algn="l" defTabSz="914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723" indent="-228630" algn="l" defTabSz="9145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63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524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87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48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308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569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832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095" algn="l" defTabSz="9145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859B7-4237-E7DD-332E-C59D5E0D6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88452F-802A-1B34-816F-397DC8A3C88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6" y="3602041"/>
            <a:ext cx="9144001" cy="1655763"/>
          </a:xfrm>
        </p:spPr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E4932C-02AB-91BF-F5D7-269E3CB609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" y="433"/>
            <a:ext cx="12190476" cy="68571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D7499E-5825-0D23-80CD-EC589D785BD0}"/>
              </a:ext>
            </a:extLst>
          </p:cNvPr>
          <p:cNvSpPr txBox="1"/>
          <p:nvPr/>
        </p:nvSpPr>
        <p:spPr>
          <a:xfrm>
            <a:off x="3000658" y="522330"/>
            <a:ext cx="766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M</a:t>
            </a:r>
            <a:r>
              <a:rPr lang="es-CO" sz="2800" b="1" dirty="0">
                <a:solidFill>
                  <a:srgbClr val="012649"/>
                </a:solidFill>
                <a:latin typeface="Montserrat ExtraBold" panose="00000900000000000000" pitchFamily="50" charset="0"/>
              </a:rPr>
              <a:t>ANUAL CONFIGURACIÓN OUTLOOK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A25BC7-9419-6D8C-CAE5-3814F290E5F9}"/>
              </a:ext>
            </a:extLst>
          </p:cNvPr>
          <p:cNvSpPr txBox="1"/>
          <p:nvPr/>
        </p:nvSpPr>
        <p:spPr>
          <a:xfrm>
            <a:off x="3000658" y="1663166"/>
            <a:ext cx="766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12649"/>
                </a:solidFill>
                <a:latin typeface="Montserrat SemiBold" panose="00000700000000000000" pitchFamily="50" charset="0"/>
              </a:rPr>
              <a:t>CAMBIO DE FIRMA DIGITAL</a:t>
            </a:r>
          </a:p>
          <a:p>
            <a:pPr algn="ctr"/>
            <a:r>
              <a:rPr lang="es-CO" sz="2400" b="1" dirty="0">
                <a:solidFill>
                  <a:srgbClr val="012649"/>
                </a:solidFill>
                <a:latin typeface="Montserrat SemiBold" panose="00000700000000000000" pitchFamily="50" charset="0"/>
              </a:rPr>
              <a:t>Y FORMATO DE TEXTO</a:t>
            </a:r>
          </a:p>
        </p:txBody>
      </p:sp>
    </p:spTree>
    <p:extLst>
      <p:ext uri="{BB962C8B-B14F-4D97-AF65-F5344CB8AC3E}">
        <p14:creationId xmlns:p14="http://schemas.microsoft.com/office/powerpoint/2010/main" val="492589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4331A-6A95-B3EB-19D6-CB1DAEF1F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043B3-0787-23BF-E38C-40A51D98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EC332EE-6936-6A91-3637-989219786F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14D4EF-340C-807C-24AD-57AF5318B54B}"/>
              </a:ext>
            </a:extLst>
          </p:cNvPr>
          <p:cNvSpPr txBox="1"/>
          <p:nvPr/>
        </p:nvSpPr>
        <p:spPr>
          <a:xfrm>
            <a:off x="1275097" y="566247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OUTLOOK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0833FA7-3D91-AFD3-A788-F3F37FAE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12" y="1606500"/>
            <a:ext cx="6480000" cy="3645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57CA59-6194-BE19-6AE7-C887A105821F}"/>
              </a:ext>
            </a:extLst>
          </p:cNvPr>
          <p:cNvSpPr txBox="1"/>
          <p:nvPr/>
        </p:nvSpPr>
        <p:spPr>
          <a:xfrm>
            <a:off x="629988" y="2766960"/>
            <a:ext cx="5025089" cy="132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Haz clic en la opción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Cuenta </a:t>
            </a:r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y luego en la opción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Firmas.</a:t>
            </a:r>
          </a:p>
          <a:p>
            <a:endParaRPr lang="es-MX" sz="1601" b="1" dirty="0">
              <a:solidFill>
                <a:srgbClr val="FB6C00"/>
              </a:solidFill>
              <a:latin typeface="Montserrat Medium" pitchFamily="2" charset="0"/>
            </a:endParaRPr>
          </a:p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Elimina la firma anterior </a:t>
            </a:r>
            <a:r>
              <a:rPr lang="es-MX" sz="1601" dirty="0">
                <a:solidFill>
                  <a:srgbClr val="FB6C00"/>
                </a:solidFill>
                <a:latin typeface="Montserrat Medium" pitchFamily="2" charset="0"/>
              </a:rPr>
              <a:t>(si la tienes) </a:t>
            </a:r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y haz clic en el botón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Insertar imágenes en Línea.</a:t>
            </a:r>
          </a:p>
        </p:txBody>
      </p:sp>
    </p:spTree>
    <p:extLst>
      <p:ext uri="{BB962C8B-B14F-4D97-AF65-F5344CB8AC3E}">
        <p14:creationId xmlns:p14="http://schemas.microsoft.com/office/powerpoint/2010/main" val="211955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D1DB3-FE8E-179B-E398-92530050D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CCEEF-CF24-3953-69AB-D560246CB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2C24DCF-CDB5-EF66-3EEB-EEFF9B6808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00E968-9DC0-A0EC-9044-D81F51EA4E09}"/>
              </a:ext>
            </a:extLst>
          </p:cNvPr>
          <p:cNvSpPr txBox="1"/>
          <p:nvPr/>
        </p:nvSpPr>
        <p:spPr>
          <a:xfrm>
            <a:off x="1275097" y="566247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OUTLOOK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7E97273-0080-F140-3927-26A073FF2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12" y="1606500"/>
            <a:ext cx="6480000" cy="3645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3922033-1AEC-259B-3A0F-DA29BBE3F2B0}"/>
              </a:ext>
            </a:extLst>
          </p:cNvPr>
          <p:cNvSpPr txBox="1"/>
          <p:nvPr/>
        </p:nvSpPr>
        <p:spPr>
          <a:xfrm>
            <a:off x="629988" y="2797865"/>
            <a:ext cx="5143795" cy="1262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Selecciona la imagen de la firma que haz guardado previamente y haz clic en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Guardar.</a:t>
            </a:r>
          </a:p>
          <a:p>
            <a:endParaRPr lang="es-MX" sz="1601" b="1" dirty="0">
              <a:solidFill>
                <a:srgbClr val="012649"/>
              </a:solidFill>
              <a:latin typeface="Montserrat Medium" pitchFamily="2" charset="0"/>
            </a:endParaRPr>
          </a:p>
          <a:p>
            <a:r>
              <a:rPr lang="es-MX" sz="1400" b="1" dirty="0">
                <a:solidFill>
                  <a:srgbClr val="FB6C00"/>
                </a:solidFill>
                <a:latin typeface="Montserrat Medium" pitchFamily="2" charset="0"/>
              </a:rPr>
              <a:t>Importante: </a:t>
            </a:r>
            <a:r>
              <a:rPr lang="es-MX" sz="1400" dirty="0">
                <a:solidFill>
                  <a:srgbClr val="012649"/>
                </a:solidFill>
                <a:latin typeface="Montserrat Medium" pitchFamily="2" charset="0"/>
              </a:rPr>
              <a:t>Verifica que todos los datos sean correctos.</a:t>
            </a:r>
            <a:endParaRPr lang="es-MX" sz="1400" dirty="0">
              <a:solidFill>
                <a:srgbClr val="FB6C00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0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9D95-D48B-4B20-DD39-55061CC89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9730A-FC5E-27CB-FA8B-6E68C7B1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A628E36-1AE2-590A-AB6A-EB19133FC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5523E7-3319-F034-37F5-694ECB609BC8}"/>
              </a:ext>
            </a:extLst>
          </p:cNvPr>
          <p:cNvSpPr txBox="1"/>
          <p:nvPr/>
        </p:nvSpPr>
        <p:spPr>
          <a:xfrm>
            <a:off x="1275097" y="566247"/>
            <a:ext cx="664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FORMATO DE TEXTO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D7180D-98BC-3CA0-C8D2-8E57D4C63F7E}"/>
              </a:ext>
            </a:extLst>
          </p:cNvPr>
          <p:cNvSpPr txBox="1"/>
          <p:nvPr/>
        </p:nvSpPr>
        <p:spPr>
          <a:xfrm>
            <a:off x="621109" y="2643785"/>
            <a:ext cx="4469780" cy="132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Abre tu correo Outlook.</a:t>
            </a:r>
          </a:p>
          <a:p>
            <a:r>
              <a:rPr lang="es-MX" sz="1601" dirty="0">
                <a:solidFill>
                  <a:srgbClr val="012649"/>
                </a:solidFill>
                <a:latin typeface="Montserrat Medium" pitchFamily="2" charset="0"/>
              </a:rPr>
              <a:t>Ingresa con tu correo y contraseña.</a:t>
            </a:r>
          </a:p>
          <a:p>
            <a:endParaRPr lang="es-MX" sz="1601" dirty="0">
              <a:solidFill>
                <a:srgbClr val="012649"/>
              </a:solidFill>
              <a:latin typeface="Montserrat Medium" pitchFamily="2" charset="0"/>
            </a:endParaRPr>
          </a:p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En la esquina superior derecha, haz clic en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Configuración.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6E3A3C-FCC3-D301-647D-878576BAD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91" y="1606500"/>
            <a:ext cx="6480000" cy="36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38699-8E35-F86C-1941-F742C8D4D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CAAC8-AA9E-3FB0-D087-4BFFAC9F0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272AE8-C466-4ACF-3160-6925703156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8E0C72F-9547-B590-6816-82F29DA1870D}"/>
              </a:ext>
            </a:extLst>
          </p:cNvPr>
          <p:cNvSpPr txBox="1"/>
          <p:nvPr/>
        </p:nvSpPr>
        <p:spPr>
          <a:xfrm>
            <a:off x="1275097" y="566247"/>
            <a:ext cx="664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FORMATO DE TEXTO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A1B5F3F-93E9-40D2-F4CB-1785A5ABD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12" y="1606500"/>
            <a:ext cx="6480000" cy="3645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C506DB5-EDCE-D958-B10F-CAE41C8D672A}"/>
              </a:ext>
            </a:extLst>
          </p:cNvPr>
          <p:cNvSpPr txBox="1"/>
          <p:nvPr/>
        </p:nvSpPr>
        <p:spPr>
          <a:xfrm>
            <a:off x="629988" y="2274261"/>
            <a:ext cx="5169921" cy="2309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Haz clic en la opción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Correo </a:t>
            </a:r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y luego en la opción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Redactar y responder.</a:t>
            </a:r>
          </a:p>
          <a:p>
            <a:endParaRPr lang="es-MX" sz="1601" b="1" dirty="0">
              <a:solidFill>
                <a:srgbClr val="FB6C00"/>
              </a:solidFill>
              <a:latin typeface="Montserrat Medium" pitchFamily="2" charset="0"/>
            </a:endParaRPr>
          </a:p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Ubica la sección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Formato de mensajes </a:t>
            </a:r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y realiza la siguiente configuración:</a:t>
            </a:r>
          </a:p>
          <a:p>
            <a:endParaRPr lang="es-MX" sz="1601" b="1" dirty="0">
              <a:solidFill>
                <a:srgbClr val="FB6C00"/>
              </a:solidFill>
              <a:latin typeface="Montserrat Medium" pitchFamily="2" charset="0"/>
            </a:endParaRPr>
          </a:p>
          <a:p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FUENTE: </a:t>
            </a:r>
            <a:r>
              <a:rPr lang="es-MX" sz="1601" dirty="0" err="1">
                <a:solidFill>
                  <a:srgbClr val="012649"/>
                </a:solidFill>
                <a:latin typeface="Montserrat Medium" pitchFamily="2" charset="0"/>
              </a:rPr>
              <a:t>Verdana</a:t>
            </a:r>
            <a:endParaRPr lang="es-MX" sz="1601" dirty="0">
              <a:solidFill>
                <a:srgbClr val="012649"/>
              </a:solidFill>
              <a:latin typeface="Montserrat Medium" pitchFamily="2" charset="0"/>
            </a:endParaRPr>
          </a:p>
          <a:p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TAMAÑO: </a:t>
            </a:r>
            <a:r>
              <a:rPr lang="es-MX" sz="1601" dirty="0">
                <a:solidFill>
                  <a:srgbClr val="012649"/>
                </a:solidFill>
                <a:latin typeface="Montserrat Medium" pitchFamily="2" charset="0"/>
              </a:rPr>
              <a:t>10 </a:t>
            </a:r>
            <a:r>
              <a:rPr lang="es-MX" sz="1601" dirty="0" err="1">
                <a:solidFill>
                  <a:srgbClr val="012649"/>
                </a:solidFill>
                <a:latin typeface="Montserrat Medium" pitchFamily="2" charset="0"/>
              </a:rPr>
              <a:t>pts</a:t>
            </a:r>
            <a:endParaRPr lang="es-MX" sz="1601" dirty="0">
              <a:solidFill>
                <a:srgbClr val="012649"/>
              </a:solidFill>
              <a:latin typeface="Montserrat Medium" pitchFamily="2" charset="0"/>
            </a:endParaRPr>
          </a:p>
          <a:p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COLOR: </a:t>
            </a:r>
            <a:r>
              <a:rPr lang="es-MX" sz="1601" dirty="0">
                <a:solidFill>
                  <a:srgbClr val="012649"/>
                </a:solidFill>
                <a:latin typeface="Montserrat Medium" pitchFamily="2" charset="0"/>
              </a:rPr>
              <a:t>Azul Oscuro</a:t>
            </a:r>
          </a:p>
        </p:txBody>
      </p:sp>
    </p:spTree>
    <p:extLst>
      <p:ext uri="{BB962C8B-B14F-4D97-AF65-F5344CB8AC3E}">
        <p14:creationId xmlns:p14="http://schemas.microsoft.com/office/powerpoint/2010/main" val="311139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248FE-20DD-0D3B-C60D-5C43DB27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944AD87-5F83-6136-EDE6-6B45BF5162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" y="0"/>
            <a:ext cx="12189461" cy="6858000"/>
          </a:xfrm>
        </p:spPr>
      </p:pic>
    </p:spTree>
    <p:extLst>
      <p:ext uri="{BB962C8B-B14F-4D97-AF65-F5344CB8AC3E}">
        <p14:creationId xmlns:p14="http://schemas.microsoft.com/office/powerpoint/2010/main" val="3704809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252E-A03B-15AF-4055-930A23E6E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D1D466-5534-7386-9F7C-481E2D94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3932D64-0FA5-240D-2AAA-59628BC813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9E9EB4-1153-30B0-F985-B27DDBF8FD82}"/>
              </a:ext>
            </a:extLst>
          </p:cNvPr>
          <p:cNvSpPr txBox="1"/>
          <p:nvPr/>
        </p:nvSpPr>
        <p:spPr>
          <a:xfrm>
            <a:off x="1275097" y="566242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FIRMA DIGITAL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9BECE3-7DB6-4CA5-A535-7D65779140F8}"/>
              </a:ext>
            </a:extLst>
          </p:cNvPr>
          <p:cNvSpPr txBox="1"/>
          <p:nvPr/>
        </p:nvSpPr>
        <p:spPr>
          <a:xfrm>
            <a:off x="3034147" y="1594153"/>
            <a:ext cx="5495013" cy="58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Sigue estos pasos para cambiar tu firma digital en la aplicación Outlook.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DF550E2-BF0B-D516-F28D-3E1CA5328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53" y="2745169"/>
            <a:ext cx="6350000" cy="2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31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799EC-5C78-BE93-FDF3-E3A822160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43D3F-D375-7BC3-C0B4-AEFBCCF5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9453191-8E87-34C4-210E-B826700D42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C61238D-98F7-C534-E581-E9614CEC8959}"/>
              </a:ext>
            </a:extLst>
          </p:cNvPr>
          <p:cNvSpPr txBox="1"/>
          <p:nvPr/>
        </p:nvSpPr>
        <p:spPr>
          <a:xfrm>
            <a:off x="1275097" y="566242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FIRMA DIGITAL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31433F-FFD5-6610-BE0E-69998C81D90D}"/>
              </a:ext>
            </a:extLst>
          </p:cNvPr>
          <p:cNvSpPr txBox="1"/>
          <p:nvPr/>
        </p:nvSpPr>
        <p:spPr>
          <a:xfrm>
            <a:off x="2606657" y="1416629"/>
            <a:ext cx="6349999" cy="58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En la diapositiva #8 </a:t>
            </a:r>
            <a:r>
              <a:rPr lang="es-MX" sz="1601" dirty="0">
                <a:solidFill>
                  <a:srgbClr val="012649"/>
                </a:solidFill>
                <a:latin typeface="Montserrat Medium" pitchFamily="2" charset="0"/>
              </a:rPr>
              <a:t>encontrarás la firma digital. Edita los campos con tu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Foto e Información Laboral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ADE48C7-7362-8A2A-0575-1DE1036CB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53" y="2316605"/>
            <a:ext cx="6350000" cy="254000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0715609-9B3A-4C4D-BABD-F649F5DE36A9}"/>
              </a:ext>
            </a:extLst>
          </p:cNvPr>
          <p:cNvSpPr/>
          <p:nvPr/>
        </p:nvSpPr>
        <p:spPr>
          <a:xfrm>
            <a:off x="2606656" y="2308362"/>
            <a:ext cx="2338208" cy="254824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4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7DA8812-6CBA-C441-49FF-282C76945F63}"/>
              </a:ext>
            </a:extLst>
          </p:cNvPr>
          <p:cNvSpPr/>
          <p:nvPr/>
        </p:nvSpPr>
        <p:spPr>
          <a:xfrm>
            <a:off x="5486404" y="2804263"/>
            <a:ext cx="3470253" cy="55799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4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69F70CC-F6FD-F99F-8EC5-F9B301778396}"/>
              </a:ext>
            </a:extLst>
          </p:cNvPr>
          <p:cNvSpPr/>
          <p:nvPr/>
        </p:nvSpPr>
        <p:spPr>
          <a:xfrm>
            <a:off x="5486404" y="3424407"/>
            <a:ext cx="3470253" cy="89062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4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7FAAC85-9674-ACFC-7127-F0C2859ED7DB}"/>
              </a:ext>
            </a:extLst>
          </p:cNvPr>
          <p:cNvSpPr/>
          <p:nvPr/>
        </p:nvSpPr>
        <p:spPr>
          <a:xfrm>
            <a:off x="4018205" y="5148979"/>
            <a:ext cx="727969" cy="72796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4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772631-A978-2385-D8DE-B432350C374E}"/>
              </a:ext>
            </a:extLst>
          </p:cNvPr>
          <p:cNvSpPr txBox="1"/>
          <p:nvPr/>
        </p:nvSpPr>
        <p:spPr>
          <a:xfrm>
            <a:off x="4944864" y="5343684"/>
            <a:ext cx="3111326" cy="33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ELEMENTOS PARA EDITAR</a:t>
            </a:r>
          </a:p>
        </p:txBody>
      </p:sp>
    </p:spTree>
    <p:extLst>
      <p:ext uri="{BB962C8B-B14F-4D97-AF65-F5344CB8AC3E}">
        <p14:creationId xmlns:p14="http://schemas.microsoft.com/office/powerpoint/2010/main" val="26176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62E0A-0198-8953-C07F-DC3EC657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45226C-84FC-64F6-2D34-6A9DB919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A0C9165-8AD6-2D07-47CB-572964C92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327C9C-BC31-474F-914C-FBEECC02A0D8}"/>
              </a:ext>
            </a:extLst>
          </p:cNvPr>
          <p:cNvSpPr txBox="1"/>
          <p:nvPr/>
        </p:nvSpPr>
        <p:spPr>
          <a:xfrm>
            <a:off x="1275097" y="566242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FIRMA DIGITAL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1FBCD0-4F26-5801-96D4-5A5C3BF7611A}"/>
              </a:ext>
            </a:extLst>
          </p:cNvPr>
          <p:cNvSpPr txBox="1"/>
          <p:nvPr/>
        </p:nvSpPr>
        <p:spPr>
          <a:xfrm>
            <a:off x="633523" y="2674691"/>
            <a:ext cx="4444956" cy="1939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Inserta la imagen </a:t>
            </a:r>
            <a:r>
              <a:rPr lang="es-MX" sz="1601" dirty="0">
                <a:solidFill>
                  <a:srgbClr val="FB6C00"/>
                </a:solidFill>
                <a:latin typeface="Montserrat Medium" pitchFamily="2" charset="0"/>
              </a:rPr>
              <a:t>(en PNG sin fondo) </a:t>
            </a:r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desde la opción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Este dispositivo </a:t>
            </a:r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y ajústala desde las esquinas.</a:t>
            </a:r>
          </a:p>
          <a:p>
            <a:endParaRPr lang="es-MX" sz="1601" b="1" dirty="0">
              <a:solidFill>
                <a:srgbClr val="012649"/>
              </a:solidFill>
              <a:latin typeface="Montserrat Medium" pitchFamily="2" charset="0"/>
            </a:endParaRPr>
          </a:p>
          <a:p>
            <a:r>
              <a:rPr lang="es-MX" sz="1400" b="1" dirty="0">
                <a:solidFill>
                  <a:srgbClr val="FB6C00"/>
                </a:solidFill>
                <a:latin typeface="Montserrat Medium" pitchFamily="2" charset="0"/>
              </a:rPr>
              <a:t>Recuerda: </a:t>
            </a:r>
            <a:r>
              <a:rPr lang="es-MX" sz="1400" dirty="0">
                <a:solidFill>
                  <a:srgbClr val="012649"/>
                </a:solidFill>
                <a:latin typeface="Montserrat Medium" pitchFamily="2" charset="0"/>
              </a:rPr>
              <a:t>la foto debe ser la proporcionada por el Equipo de Marketing, en caso de no contar con ella, usa una acorde al código de vestuario brindado por la empresa.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C43AC2-2E06-4560-3A75-DBD3592BA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79" y="1606500"/>
            <a:ext cx="6480000" cy="36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C5BAA-F0B6-D005-C3AB-634B457CC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95961A-258F-658C-F4C8-182A02ED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A599FAA-265C-ADB8-2AD5-2A19948622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187B5E7-582A-5491-D3AB-F0438771A8CD}"/>
              </a:ext>
            </a:extLst>
          </p:cNvPr>
          <p:cNvSpPr txBox="1"/>
          <p:nvPr/>
        </p:nvSpPr>
        <p:spPr>
          <a:xfrm>
            <a:off x="1275097" y="566242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FIRMA DIGITAL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BBC5F6-3E92-B335-29CB-B227896E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77" y="1606499"/>
            <a:ext cx="6480000" cy="3645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F38F6EF-A31A-A9E2-01C0-68831B8FECD2}"/>
              </a:ext>
            </a:extLst>
          </p:cNvPr>
          <p:cNvSpPr txBox="1"/>
          <p:nvPr/>
        </p:nvSpPr>
        <p:spPr>
          <a:xfrm>
            <a:off x="633523" y="2890134"/>
            <a:ext cx="5074819" cy="1077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Una vez subida la foto, desde la opción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Formato de Imagen, </a:t>
            </a:r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haz clic en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Recortar </a:t>
            </a:r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y ajusta la imagen hasta el borde del fondo de la firma</a:t>
            </a:r>
          </a:p>
        </p:txBody>
      </p:sp>
    </p:spTree>
    <p:extLst>
      <p:ext uri="{BB962C8B-B14F-4D97-AF65-F5344CB8AC3E}">
        <p14:creationId xmlns:p14="http://schemas.microsoft.com/office/powerpoint/2010/main" val="51587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D7C28-F92B-82AC-6F1A-C756E6083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B2D60-8486-AF3C-5325-0CD53A38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3D9E6F8-24EE-D1D2-2D4B-1E559067FF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469B40-B163-0679-1597-F089E3CC94CD}"/>
              </a:ext>
            </a:extLst>
          </p:cNvPr>
          <p:cNvSpPr txBox="1"/>
          <p:nvPr/>
        </p:nvSpPr>
        <p:spPr>
          <a:xfrm>
            <a:off x="1275097" y="566242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FIRMA DIGITAL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23227DE-9E4C-8576-9C0E-131758DA1572}"/>
              </a:ext>
            </a:extLst>
          </p:cNvPr>
          <p:cNvSpPr txBox="1"/>
          <p:nvPr/>
        </p:nvSpPr>
        <p:spPr>
          <a:xfrm>
            <a:off x="633523" y="3137105"/>
            <a:ext cx="4617746" cy="58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Selecciona todos los campos haz clic derecho y selecciona la opción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Agrupar.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4852485-98B4-61A8-1F10-B7A6CCA92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77" y="1606500"/>
            <a:ext cx="6480000" cy="36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3AD64-7F16-FA82-EE82-F0F2A6B5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B877F-1B29-896C-3F92-2BC07495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3FE0D07-208B-E2FF-8EE3-80D6CD575F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185DB3E-E126-8A0E-98E6-3B1823D68753}"/>
              </a:ext>
            </a:extLst>
          </p:cNvPr>
          <p:cNvSpPr txBox="1"/>
          <p:nvPr/>
        </p:nvSpPr>
        <p:spPr>
          <a:xfrm>
            <a:off x="1275097" y="566242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FIRMA DIGITAL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A970B8-3AC6-8AE0-A9C8-B059E42C0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77" y="1606500"/>
            <a:ext cx="6480000" cy="3645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46D159-7FAF-9D55-9243-CCAB02A3D725}"/>
              </a:ext>
            </a:extLst>
          </p:cNvPr>
          <p:cNvSpPr txBox="1"/>
          <p:nvPr/>
        </p:nvSpPr>
        <p:spPr>
          <a:xfrm>
            <a:off x="633523" y="2551516"/>
            <a:ext cx="4609037" cy="175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Una vez los datos sean editados, nuevamente haz clic derecho y selecciona la opción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Guardar como imagen.</a:t>
            </a:r>
          </a:p>
          <a:p>
            <a:endParaRPr lang="es-MX" sz="1601" b="1" dirty="0">
              <a:solidFill>
                <a:srgbClr val="FB6C00"/>
              </a:solidFill>
              <a:latin typeface="Montserrat Medium" pitchFamily="2" charset="0"/>
            </a:endParaRPr>
          </a:p>
          <a:p>
            <a:r>
              <a:rPr lang="es-MX" sz="1400" b="1" dirty="0">
                <a:solidFill>
                  <a:srgbClr val="FB6C00"/>
                </a:solidFill>
                <a:latin typeface="Montserrat Medium" pitchFamily="2" charset="0"/>
              </a:rPr>
              <a:t>Nota: </a:t>
            </a:r>
            <a:r>
              <a:rPr lang="es-MX" sz="1400" dirty="0">
                <a:solidFill>
                  <a:srgbClr val="012649"/>
                </a:solidFill>
                <a:latin typeface="Montserrat Medium" pitchFamily="2" charset="0"/>
              </a:rPr>
              <a:t>Puedes guardar la imagen en formato JPEG o PNG.</a:t>
            </a:r>
          </a:p>
        </p:txBody>
      </p:sp>
    </p:spTree>
    <p:extLst>
      <p:ext uri="{BB962C8B-B14F-4D97-AF65-F5344CB8AC3E}">
        <p14:creationId xmlns:p14="http://schemas.microsoft.com/office/powerpoint/2010/main" val="41213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BE03C689-874C-57A8-A699-9EFF6B70E625}"/>
              </a:ext>
            </a:extLst>
          </p:cNvPr>
          <p:cNvGrpSpPr/>
          <p:nvPr/>
        </p:nvGrpSpPr>
        <p:grpSpPr>
          <a:xfrm>
            <a:off x="2720187" y="2079000"/>
            <a:ext cx="6751623" cy="2700000"/>
            <a:chOff x="2720187" y="2079000"/>
            <a:chExt cx="6751623" cy="2700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817CADD-54E9-43E2-75D5-72266A79D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188" y="2079000"/>
              <a:ext cx="6751622" cy="270000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E66EC7B6-5FFA-6A45-A576-9365D8DEA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1386" r="1892" b="33809"/>
            <a:stretch/>
          </p:blipFill>
          <p:spPr>
            <a:xfrm flipH="1">
              <a:off x="2720187" y="2079000"/>
              <a:ext cx="2719543" cy="2700000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AC20D53-FCDF-40BC-C4C6-89C6CE43BB0A}"/>
                </a:ext>
              </a:extLst>
            </p:cNvPr>
            <p:cNvSpPr txBox="1"/>
            <p:nvPr/>
          </p:nvSpPr>
          <p:spPr>
            <a:xfrm>
              <a:off x="5782195" y="2676588"/>
              <a:ext cx="3461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LUIS RAMIRO DIAZ BRICEÑO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4911429-45B9-03E4-1EE1-5E066FB647F7}"/>
                </a:ext>
              </a:extLst>
            </p:cNvPr>
            <p:cNvSpPr txBox="1"/>
            <p:nvPr/>
          </p:nvSpPr>
          <p:spPr>
            <a:xfrm>
              <a:off x="5782490" y="2894623"/>
              <a:ext cx="34615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CHIEF EXECUTIVE OFFICER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93DAB99F-01A2-E0AE-E304-5E99E21E65CB}"/>
                </a:ext>
              </a:extLst>
            </p:cNvPr>
            <p:cNvSpPr txBox="1"/>
            <p:nvPr/>
          </p:nvSpPr>
          <p:spPr>
            <a:xfrm>
              <a:off x="5782490" y="3294122"/>
              <a:ext cx="34615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b="1" dirty="0">
                  <a:latin typeface="Verdana" panose="020B0604030504040204" pitchFamily="34" charset="0"/>
                  <a:ea typeface="Verdana" panose="020B0604030504040204" pitchFamily="34" charset="0"/>
                </a:rPr>
                <a:t>D: </a:t>
              </a:r>
              <a:r>
                <a:rPr lang="es-CO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(1) 794 2330</a:t>
              </a:r>
              <a:r>
                <a:rPr lang="es-CO" sz="1050" dirty="0">
                  <a:solidFill>
                    <a:srgbClr val="FB6C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s-CO" sz="1050" b="1" dirty="0">
                  <a:solidFill>
                    <a:srgbClr val="FB6C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| </a:t>
              </a:r>
              <a:r>
                <a:rPr lang="es-CO" sz="1050" b="1" dirty="0">
                  <a:latin typeface="Verdana" panose="020B0604030504040204" pitchFamily="34" charset="0"/>
                  <a:ea typeface="Verdana" panose="020B0604030504040204" pitchFamily="34" charset="0"/>
                </a:rPr>
                <a:t>M: </a:t>
              </a:r>
              <a:r>
                <a:rPr lang="es-CO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(57) 3122577545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6D53B85-B93F-421C-B13B-B03F11D03898}"/>
                </a:ext>
              </a:extLst>
            </p:cNvPr>
            <p:cNvSpPr txBox="1"/>
            <p:nvPr/>
          </p:nvSpPr>
          <p:spPr>
            <a:xfrm>
              <a:off x="5782782" y="3582502"/>
              <a:ext cx="34615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r.diaz@riskgc.com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AA8811A-14CA-D61B-AAC2-251351371BB3}"/>
                </a:ext>
              </a:extLst>
            </p:cNvPr>
            <p:cNvSpPr txBox="1"/>
            <p:nvPr/>
          </p:nvSpPr>
          <p:spPr>
            <a:xfrm>
              <a:off x="5783370" y="3881461"/>
              <a:ext cx="34615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Calle 73 # 7 - 31 ofi. 601 - 602 </a:t>
              </a:r>
              <a:r>
                <a:rPr lang="es-MX" sz="1050" b="1" dirty="0">
                  <a:solidFill>
                    <a:srgbClr val="FB6C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| </a:t>
              </a:r>
              <a:r>
                <a:rPr lang="es-MX" sz="1050" b="1" dirty="0">
                  <a:latin typeface="Verdana" panose="020B0604030504040204" pitchFamily="34" charset="0"/>
                  <a:ea typeface="Verdana" panose="020B0604030504040204" pitchFamily="34" charset="0"/>
                </a:rPr>
                <a:t>Bogotá</a:t>
              </a:r>
              <a:endParaRPr lang="es-CO" sz="105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73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0FFFE-9EE0-956C-CDC6-A41A3326E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73547-870E-2BFC-D40B-721CE94C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82879D8-27FA-233E-5631-3F200958F1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5808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D479D53-50B8-566B-75A0-826E8E0F159C}"/>
              </a:ext>
            </a:extLst>
          </p:cNvPr>
          <p:cNvSpPr txBox="1"/>
          <p:nvPr/>
        </p:nvSpPr>
        <p:spPr>
          <a:xfrm>
            <a:off x="1275097" y="566242"/>
            <a:ext cx="575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12649"/>
                </a:solidFill>
                <a:latin typeface="Montserrat Medium" pitchFamily="2" charset="0"/>
              </a:rPr>
              <a:t>CONFIGURACIÓN FIRMA DIGITAL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0F2716-C5B9-F60F-49C4-D4100A83FB21}"/>
              </a:ext>
            </a:extLst>
          </p:cNvPr>
          <p:cNvSpPr txBox="1"/>
          <p:nvPr/>
        </p:nvSpPr>
        <p:spPr>
          <a:xfrm>
            <a:off x="621109" y="2643785"/>
            <a:ext cx="4469780" cy="132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Abre tu correo Outlook.</a:t>
            </a:r>
          </a:p>
          <a:p>
            <a:r>
              <a:rPr lang="es-MX" sz="1601" dirty="0">
                <a:solidFill>
                  <a:srgbClr val="012649"/>
                </a:solidFill>
                <a:latin typeface="Montserrat Medium" pitchFamily="2" charset="0"/>
              </a:rPr>
              <a:t>Ingresa con tu correo y contraseña.</a:t>
            </a:r>
          </a:p>
          <a:p>
            <a:endParaRPr lang="es-MX" sz="1601" dirty="0">
              <a:solidFill>
                <a:srgbClr val="012649"/>
              </a:solidFill>
              <a:latin typeface="Montserrat Medium" pitchFamily="2" charset="0"/>
            </a:endParaRPr>
          </a:p>
          <a:p>
            <a:r>
              <a:rPr lang="es-MX" sz="1601" b="1" dirty="0">
                <a:solidFill>
                  <a:srgbClr val="012649"/>
                </a:solidFill>
                <a:latin typeface="Montserrat Medium" pitchFamily="2" charset="0"/>
              </a:rPr>
              <a:t>En la esquina superior derecha, haz clic en </a:t>
            </a:r>
            <a:r>
              <a:rPr lang="es-MX" sz="1601" b="1" dirty="0">
                <a:solidFill>
                  <a:srgbClr val="FB6C00"/>
                </a:solidFill>
                <a:latin typeface="Montserrat Medium" pitchFamily="2" charset="0"/>
              </a:rPr>
              <a:t>Configuración.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132279-5243-7D09-69D3-F30E32D54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91" y="1606500"/>
            <a:ext cx="6480000" cy="36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1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Personalizado 1">
      <a:dk1>
        <a:srgbClr val="012649"/>
      </a:dk1>
      <a:lt1>
        <a:srgbClr val="FD6B00"/>
      </a:lt1>
      <a:dk2>
        <a:srgbClr val="012649"/>
      </a:dk2>
      <a:lt2>
        <a:srgbClr val="FFFFFF"/>
      </a:lt2>
      <a:accent1>
        <a:srgbClr val="FD6B00"/>
      </a:accent1>
      <a:accent2>
        <a:srgbClr val="012649"/>
      </a:accent2>
      <a:accent3>
        <a:srgbClr val="A5A5A5"/>
      </a:accent3>
      <a:accent4>
        <a:srgbClr val="D9E2F3"/>
      </a:accent4>
      <a:accent5>
        <a:srgbClr val="C5E0B3"/>
      </a:accent5>
      <a:accent6>
        <a:srgbClr val="FEE599"/>
      </a:accent6>
      <a:hlink>
        <a:srgbClr val="0563C1"/>
      </a:hlink>
      <a:folHlink>
        <a:srgbClr val="954F72"/>
      </a:folHlink>
    </a:clrScheme>
    <a:fontScheme name="Personalizado 1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0539b7-9ede-4d91-bcad-74b06da57d50" xsi:nil="true"/>
    <lcf76f155ced4ddcb4097134ff3c332f xmlns="e7c7d9ed-b3eb-463b-8a00-71e0a24f74d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B71934319429F418ADD22BC18C5138F" ma:contentTypeVersion="15" ma:contentTypeDescription="Crear nuevo documento." ma:contentTypeScope="" ma:versionID="6bc05bc6ca9e54ae04c6aa4489cb0f53">
  <xsd:schema xmlns:xsd="http://www.w3.org/2001/XMLSchema" xmlns:xs="http://www.w3.org/2001/XMLSchema" xmlns:p="http://schemas.microsoft.com/office/2006/metadata/properties" xmlns:ns2="e7c7d9ed-b3eb-463b-8a00-71e0a24f74df" xmlns:ns3="f50539b7-9ede-4d91-bcad-74b06da57d50" targetNamespace="http://schemas.microsoft.com/office/2006/metadata/properties" ma:root="true" ma:fieldsID="341c8d3b29ee6631db8823f58e05f68c" ns2:_="" ns3:_="">
    <xsd:import namespace="e7c7d9ed-b3eb-463b-8a00-71e0a24f74df"/>
    <xsd:import namespace="f50539b7-9ede-4d91-bcad-74b06da57d5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7d9ed-b3eb-463b-8a00-71e0a24f74d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c4954668-dbff-47e6-bb4e-2d37174f87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539b7-9ede-4d91-bcad-74b06da57d5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add96b6-ddec-480e-b40f-2376f904dae5}" ma:internalName="TaxCatchAll" ma:showField="CatchAllData" ma:web="f50539b7-9ede-4d91-bcad-74b06da57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D7AB17-0A3C-4FDB-A1C2-B3649D3428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7F5689-F11D-437A-8D58-661CA9DCE603}">
  <ds:schemaRefs>
    <ds:schemaRef ds:uri="http://schemas.microsoft.com/office/2006/metadata/properties"/>
    <ds:schemaRef ds:uri="http://schemas.microsoft.com/office/infopath/2007/PartnerControls"/>
    <ds:schemaRef ds:uri="f50539b7-9ede-4d91-bcad-74b06da57d50"/>
    <ds:schemaRef ds:uri="e7c7d9ed-b3eb-463b-8a00-71e0a24f74df"/>
  </ds:schemaRefs>
</ds:datastoreItem>
</file>

<file path=customXml/itemProps3.xml><?xml version="1.0" encoding="utf-8"?>
<ds:datastoreItem xmlns:ds="http://schemas.openxmlformats.org/officeDocument/2006/customXml" ds:itemID="{70CBE46C-91CD-4CC5-B2E7-9CA11FC1FF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c7d9ed-b3eb-463b-8a00-71e0a24f74df"/>
    <ds:schemaRef ds:uri="f50539b7-9ede-4d91-bcad-74b06da57d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412</TotalTime>
  <Words>391</Words>
  <Application>Microsoft Office PowerPoint</Application>
  <PresentationFormat>Panorámica</PresentationFormat>
  <Paragraphs>51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Calibri</vt:lpstr>
      <vt:lpstr>Montserrat ExtraBold</vt:lpstr>
      <vt:lpstr>Montserrat Medium</vt:lpstr>
      <vt:lpstr>Montserrat SemiBold</vt:lpstr>
      <vt:lpstr>Verdana</vt:lpstr>
      <vt:lpstr>Office 2013 - Tema de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ANDREA AUZA VELASQUEZ</dc:creator>
  <cp:lastModifiedBy>Laura Paola Novoa Rodriguez</cp:lastModifiedBy>
  <cp:revision>16</cp:revision>
  <dcterms:created xsi:type="dcterms:W3CDTF">2025-01-28T20:40:57Z</dcterms:created>
  <dcterms:modified xsi:type="dcterms:W3CDTF">2025-02-28T12:32:23Z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riptosClassAi">
    <vt:lpwstr>1-Internal Use</vt:lpwstr>
  </property>
  <property fmtid="{D5CDD505-2E9C-101B-9397-08002B2CF9AE}" pid="3" name="ContentTypeId">
    <vt:lpwstr>0x010100AB71934319429F418ADD22BC18C5138F</vt:lpwstr>
  </property>
</Properties>
</file>