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8" r:id="rId3"/>
    <p:sldId id="280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3" r:id="rId15"/>
    <p:sldId id="276" r:id="rId16"/>
    <p:sldId id="277" r:id="rId17"/>
    <p:sldId id="267" r:id="rId18"/>
    <p:sldId id="269" r:id="rId19"/>
    <p:sldId id="272" r:id="rId20"/>
    <p:sldId id="257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649"/>
    <a:srgbClr val="FB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9F69E-768A-476D-AB12-7377AC57FC3D}" type="datetimeFigureOut">
              <a:rPr lang="es-CO" smtClean="0"/>
              <a:t>29/01/2025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BEE82-AE25-435F-89FE-2EF7DE4EC9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870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BEE82-AE25-435F-89FE-2EF7DE4EC9BE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410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6854" y="1709015"/>
            <a:ext cx="800099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853" y="3428999"/>
            <a:ext cx="8000999" cy="2500746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375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6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42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73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8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FBF3CF0-ECA8-3997-76CF-05FB6A61D6B4}"/>
              </a:ext>
            </a:extLst>
          </p:cNvPr>
          <p:cNvSpPr txBox="1"/>
          <p:nvPr userDrawn="1"/>
        </p:nvSpPr>
        <p:spPr>
          <a:xfrm>
            <a:off x="564579" y="4204734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81D18FF-2F07-01D6-5B16-4318F840A795}"/>
              </a:ext>
            </a:extLst>
          </p:cNvPr>
          <p:cNvSpPr txBox="1"/>
          <p:nvPr userDrawn="1"/>
        </p:nvSpPr>
        <p:spPr>
          <a:xfrm>
            <a:off x="564579" y="5025394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2"/>
                </a:solidFill>
                <a:latin typeface="Montserrat Medium" pitchFamily="2" charset="0"/>
              </a:rPr>
              <a:t>Inserte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46603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679840-C087-F2F2-EA87-C03B8C99296F}"/>
              </a:ext>
            </a:extLst>
          </p:cNvPr>
          <p:cNvSpPr txBox="1"/>
          <p:nvPr userDrawn="1"/>
        </p:nvSpPr>
        <p:spPr>
          <a:xfrm>
            <a:off x="461727" y="1266551"/>
            <a:ext cx="3364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IMPLEMENTACIÓN DE SISTEMAS DE ADMINISTRACIÓN DE RIESGOS PLAFT: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2F1787-B6ED-60D5-D66B-564047050C42}"/>
              </a:ext>
            </a:extLst>
          </p:cNvPr>
          <p:cNvSpPr txBox="1"/>
          <p:nvPr userDrawn="1"/>
        </p:nvSpPr>
        <p:spPr>
          <a:xfrm>
            <a:off x="760491" y="3984071"/>
            <a:ext cx="2774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IMPLEMENTACIÓN BCP (BUSINESS CONTINUITY PLAN)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72E4BE-9578-0BAE-3974-D42790148E53}"/>
              </a:ext>
            </a:extLst>
          </p:cNvPr>
          <p:cNvSpPr txBox="1"/>
          <p:nvPr userDrawn="1"/>
        </p:nvSpPr>
        <p:spPr>
          <a:xfrm>
            <a:off x="8815525" y="1913760"/>
            <a:ext cx="2654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CONSULTORÍA VALORACIÓN EXTINCIÓN DE DOMINIO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2F30F8-A25B-0901-FF25-0D2C6742F2CD}"/>
              </a:ext>
            </a:extLst>
          </p:cNvPr>
          <p:cNvSpPr txBox="1"/>
          <p:nvPr userDrawn="1"/>
        </p:nvSpPr>
        <p:spPr>
          <a:xfrm>
            <a:off x="8373122" y="4500332"/>
            <a:ext cx="365964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VALORACIÓN NIVELES DE MADUREZ DE SISTEMAS DE ADMINISTRACIÓN DE RIESGOS</a:t>
            </a:r>
            <a:r>
              <a:rPr lang="es-MX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561804-B048-99B5-E5B0-5AA95F4F975A}"/>
              </a:ext>
            </a:extLst>
          </p:cNvPr>
          <p:cNvSpPr txBox="1"/>
          <p:nvPr userDrawn="1"/>
        </p:nvSpPr>
        <p:spPr>
          <a:xfrm>
            <a:off x="585926" y="1826858"/>
            <a:ext cx="34500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100" dirty="0">
                <a:solidFill>
                  <a:srgbClr val="012649"/>
                </a:solidFill>
                <a:latin typeface="Montserrat Medium" pitchFamily="2" charset="0"/>
              </a:rPr>
              <a:t>Implementación de métodos, procedimientos y controles para examinar y detectar posibles </a:t>
            </a:r>
            <a:r>
              <a:rPr lang="es-CO" sz="1100" dirty="0" err="1">
                <a:solidFill>
                  <a:srgbClr val="012649"/>
                </a:solidFill>
                <a:latin typeface="Montserrat Medium" pitchFamily="2" charset="0"/>
              </a:rPr>
              <a:t>pérdidas</a:t>
            </a:r>
            <a:r>
              <a:rPr lang="es-CO" sz="1100" dirty="0">
                <a:solidFill>
                  <a:srgbClr val="012649"/>
                </a:solidFill>
                <a:latin typeface="Montserrat Medium" pitchFamily="2" charset="0"/>
              </a:rPr>
              <a:t> o gastos derivados de la </a:t>
            </a:r>
            <a:r>
              <a:rPr lang="es-CO" sz="1100" dirty="0" err="1">
                <a:solidFill>
                  <a:srgbClr val="012649"/>
                </a:solidFill>
                <a:latin typeface="Montserrat Medium" pitchFamily="2" charset="0"/>
              </a:rPr>
              <a:t>exposición</a:t>
            </a:r>
            <a:r>
              <a:rPr lang="es-CO" sz="1100" dirty="0">
                <a:solidFill>
                  <a:srgbClr val="012649"/>
                </a:solidFill>
                <a:latin typeface="Montserrat Medium" pitchFamily="2" charset="0"/>
              </a:rPr>
              <a:t> al riesgo de las empresas. </a:t>
            </a:r>
            <a:endParaRPr lang="es-CO" sz="1100" dirty="0">
              <a:solidFill>
                <a:srgbClr val="012649"/>
              </a:solidFill>
              <a:effectLst/>
              <a:latin typeface="Montserrat Medium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57673E-3CAD-B4DC-EF61-8C865721864B}"/>
              </a:ext>
            </a:extLst>
          </p:cNvPr>
          <p:cNvSpPr txBox="1"/>
          <p:nvPr userDrawn="1"/>
        </p:nvSpPr>
        <p:spPr>
          <a:xfrm>
            <a:off x="313678" y="4676846"/>
            <a:ext cx="345008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Implementación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de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logística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para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recuperación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y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restauración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de funciones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críticas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, por interrupciones no deseadas.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8441528-294B-95CB-9CED-8AF74B3F26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07" y="1258567"/>
            <a:ext cx="432788" cy="45875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7617811-8781-CA81-F77B-0968408348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02" y="3959997"/>
            <a:ext cx="540442" cy="5404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11F294-129F-3F58-5C22-3B141EED59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82" y="1895654"/>
            <a:ext cx="435533" cy="46166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0582DDD-61A2-8BE2-2A3D-7AF562D3E66E}"/>
              </a:ext>
            </a:extLst>
          </p:cNvPr>
          <p:cNvSpPr txBox="1"/>
          <p:nvPr userDrawn="1"/>
        </p:nvSpPr>
        <p:spPr>
          <a:xfrm>
            <a:off x="8582685" y="2490614"/>
            <a:ext cx="34500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Verificamos los antecedentes de su propiedad para asegurar que no sea objeto de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extinción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de dominio, por estar relacionada con delitos de lavado de activos o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financiación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del terrorismo (LA/FT).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8BC9E34-2AE9-193D-E505-2D04EDDEB3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26" y="4500332"/>
            <a:ext cx="420463" cy="45199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9C7FA0B-F881-20CC-AD37-D86808350A4C}"/>
              </a:ext>
            </a:extLst>
          </p:cNvPr>
          <p:cNvSpPr txBox="1"/>
          <p:nvPr userDrawn="1"/>
        </p:nvSpPr>
        <p:spPr>
          <a:xfrm>
            <a:off x="8019493" y="5094277"/>
            <a:ext cx="37681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>
                <a:solidFill>
                  <a:srgbClr val="012649"/>
                </a:solidFill>
                <a:effectLst/>
                <a:latin typeface="Montserrat Medium" pitchFamily="2" charset="0"/>
              </a:rPr>
              <a:t>A través de una metodología de medición, fortalezca las políticas de cumplimiento de sistemas ALA/CFT, Ética Empresarial, Prevención de Corrupción y Gobierno Corporativo. </a:t>
            </a:r>
            <a:endParaRPr lang="es-MX" sz="1100" dirty="0">
              <a:solidFill>
                <a:srgbClr val="012649"/>
              </a:solidFill>
              <a:effectLst/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78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E0D6250-46CC-60A2-6BEB-948D1E57AD3B}"/>
              </a:ext>
            </a:extLst>
          </p:cNvPr>
          <p:cNvSpPr txBox="1"/>
          <p:nvPr userDrawn="1"/>
        </p:nvSpPr>
        <p:spPr>
          <a:xfrm>
            <a:off x="590518" y="1327740"/>
            <a:ext cx="3140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ÉTICA EMPRESARIAL: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EDA3E4-FA78-E4A7-FAF4-424F7CB6B3E8}"/>
              </a:ext>
            </a:extLst>
          </p:cNvPr>
          <p:cNvSpPr txBox="1"/>
          <p:nvPr userDrawn="1"/>
        </p:nvSpPr>
        <p:spPr>
          <a:xfrm>
            <a:off x="985246" y="4019542"/>
            <a:ext cx="2540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CONSULTORÍA HABEAS DATA - DATOS PERSONALES.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7C9A9C-A268-55E6-06E5-34917ABCA7C5}"/>
              </a:ext>
            </a:extLst>
          </p:cNvPr>
          <p:cNvSpPr txBox="1"/>
          <p:nvPr userDrawn="1"/>
        </p:nvSpPr>
        <p:spPr>
          <a:xfrm>
            <a:off x="8817738" y="2006093"/>
            <a:ext cx="2155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AUDITORÍA FORENSE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307EA7-71A6-7451-FEC7-1502EE8B4944}"/>
              </a:ext>
            </a:extLst>
          </p:cNvPr>
          <p:cNvSpPr txBox="1"/>
          <p:nvPr userDrawn="1"/>
        </p:nvSpPr>
        <p:spPr>
          <a:xfrm>
            <a:off x="8428239" y="4500332"/>
            <a:ext cx="21922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AUDITORÍA SEGURIDAD DE LA INFORMACIÓN. </a:t>
            </a:r>
          </a:p>
          <a:p>
            <a:pPr algn="ctr"/>
            <a:endParaRPr lang="es-MX" sz="1100" b="1" dirty="0">
              <a:solidFill>
                <a:srgbClr val="FB6C00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47C1248-4B92-952A-D01B-FF28F4C1633D}"/>
              </a:ext>
            </a:extLst>
          </p:cNvPr>
          <p:cNvSpPr txBox="1"/>
          <p:nvPr userDrawn="1"/>
        </p:nvSpPr>
        <p:spPr>
          <a:xfrm>
            <a:off x="94023" y="1858793"/>
            <a:ext cx="4036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Implementación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de procesos que logran sistematizar un conjunto de valores, normas y principios bajo los cuales se rigen las actividades que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desempeña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una empresa en su plataforma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ética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0469F83-C6FD-32FE-D777-549479E5170E}"/>
              </a:ext>
            </a:extLst>
          </p:cNvPr>
          <p:cNvSpPr txBox="1"/>
          <p:nvPr userDrawn="1"/>
        </p:nvSpPr>
        <p:spPr>
          <a:xfrm>
            <a:off x="313678" y="4676846"/>
            <a:ext cx="345008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Asesoría en implementación de la ley 1581 de 2012, de protección de datos personales y sus decretos reglamentarios.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DA649F-DFD0-14C1-AD0D-BDEB6E33ABA1}"/>
              </a:ext>
            </a:extLst>
          </p:cNvPr>
          <p:cNvSpPr txBox="1"/>
          <p:nvPr userDrawn="1"/>
        </p:nvSpPr>
        <p:spPr>
          <a:xfrm>
            <a:off x="8582685" y="2598497"/>
            <a:ext cx="345008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Detección oportuna de toda clase de conductas fraudulentas, en el campo de las Finanzas Públicas y Privadas.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7EE2086-913C-B80D-0F46-14C38E502C42}"/>
              </a:ext>
            </a:extLst>
          </p:cNvPr>
          <p:cNvSpPr txBox="1"/>
          <p:nvPr userDrawn="1"/>
        </p:nvSpPr>
        <p:spPr>
          <a:xfrm>
            <a:off x="8200200" y="5103891"/>
            <a:ext cx="37681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Medidas preventivas y reactivas de organizaciones y sistemas tecnológicos que permiten resguardar y proteger la información. (Confidencialidad, disponibilidad e integridad de datos).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0EC7642-9457-A0BD-2413-E2187589DA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94" y="1203549"/>
            <a:ext cx="404177" cy="49713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6110808-1853-BFA7-0B38-41D830AA6D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1" y="3984070"/>
            <a:ext cx="537445" cy="49713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7784EAA-5AE7-AB71-B58B-FBEC6BACFB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45" y="4500332"/>
            <a:ext cx="501114" cy="52867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55F9539-CD1E-F46E-E0DA-E5F3C17BF6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20" y="1908501"/>
            <a:ext cx="392285" cy="4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2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3273EF0-A56B-785D-0BD9-E00525DF9573}"/>
              </a:ext>
            </a:extLst>
          </p:cNvPr>
          <p:cNvSpPr txBox="1"/>
          <p:nvPr userDrawn="1"/>
        </p:nvSpPr>
        <p:spPr>
          <a:xfrm>
            <a:off x="4136994" y="779780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FE4737-E8F9-85B2-CF1F-265A1C6D2D71}"/>
              </a:ext>
            </a:extLst>
          </p:cNvPr>
          <p:cNvSpPr txBox="1"/>
          <p:nvPr userDrawn="1"/>
        </p:nvSpPr>
        <p:spPr>
          <a:xfrm>
            <a:off x="4749173" y="2035006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1791635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D28A51EE-AEBB-A388-5661-2C18639BC106}"/>
              </a:ext>
            </a:extLst>
          </p:cNvPr>
          <p:cNvSpPr txBox="1"/>
          <p:nvPr userDrawn="1"/>
        </p:nvSpPr>
        <p:spPr>
          <a:xfrm>
            <a:off x="4136994" y="779780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11FABC-6627-2027-09E3-6033DA10DD71}"/>
              </a:ext>
            </a:extLst>
          </p:cNvPr>
          <p:cNvSpPr txBox="1"/>
          <p:nvPr userDrawn="1"/>
        </p:nvSpPr>
        <p:spPr>
          <a:xfrm>
            <a:off x="4749173" y="2035006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58069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9268114" cy="97804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dirty="0"/>
              <a:t>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034145"/>
            <a:ext cx="9753023" cy="30555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36608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59364"/>
            <a:ext cx="9144000" cy="1140836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s-ES" dirty="0"/>
              <a:t>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341275"/>
            <a:ext cx="9144000" cy="67901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06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0FA71DE-C2E5-90F2-CE28-8A5812D65832}"/>
              </a:ext>
            </a:extLst>
          </p:cNvPr>
          <p:cNvSpPr txBox="1"/>
          <p:nvPr userDrawn="1"/>
        </p:nvSpPr>
        <p:spPr>
          <a:xfrm>
            <a:off x="3446015" y="5980996"/>
            <a:ext cx="529996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DATOS DE CONTACTO</a:t>
            </a:r>
          </a:p>
        </p:txBody>
      </p:sp>
    </p:spTree>
    <p:extLst>
      <p:ext uri="{BB962C8B-B14F-4D97-AF65-F5344CB8AC3E}">
        <p14:creationId xmlns:p14="http://schemas.microsoft.com/office/powerpoint/2010/main" val="115041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96AA4A1-87BD-4103-6D92-1E801AB04703}"/>
              </a:ext>
            </a:extLst>
          </p:cNvPr>
          <p:cNvSpPr txBox="1"/>
          <p:nvPr userDrawn="1"/>
        </p:nvSpPr>
        <p:spPr>
          <a:xfrm>
            <a:off x="7001228" y="717636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5DA70F-A923-B831-40F1-945DAF1DE727}"/>
              </a:ext>
            </a:extLst>
          </p:cNvPr>
          <p:cNvSpPr txBox="1"/>
          <p:nvPr userDrawn="1"/>
        </p:nvSpPr>
        <p:spPr>
          <a:xfrm>
            <a:off x="7435854" y="2647207"/>
            <a:ext cx="303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51465B-2061-DDB0-30A7-0B8A4BADA449}"/>
              </a:ext>
            </a:extLst>
          </p:cNvPr>
          <p:cNvSpPr txBox="1"/>
          <p:nvPr userDrawn="1"/>
        </p:nvSpPr>
        <p:spPr>
          <a:xfrm>
            <a:off x="2536860" y="3013501"/>
            <a:ext cx="30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80279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DA81417-45CA-14AD-9D23-0ACC04B9C17C}"/>
              </a:ext>
            </a:extLst>
          </p:cNvPr>
          <p:cNvSpPr txBox="1"/>
          <p:nvPr userDrawn="1"/>
        </p:nvSpPr>
        <p:spPr>
          <a:xfrm>
            <a:off x="3821500" y="4555906"/>
            <a:ext cx="45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012649"/>
                </a:solidFill>
                <a:latin typeface="Montserrat Medium" pitchFamily="2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21695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5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9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0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5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5545" y="171161"/>
            <a:ext cx="8000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TITULO PRINCIPAL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1932709"/>
            <a:ext cx="6116782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Texto adicional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8" r:id="rId3"/>
    <p:sldLayoutId id="2147483668" r:id="rId4"/>
    <p:sldLayoutId id="2147483681" r:id="rId5"/>
    <p:sldLayoutId id="2147483680" r:id="rId6"/>
    <p:sldLayoutId id="2147483664" r:id="rId7"/>
    <p:sldLayoutId id="2147483665" r:id="rId8"/>
    <p:sldLayoutId id="2147483672" r:id="rId9"/>
    <p:sldLayoutId id="2147483673" r:id="rId10"/>
    <p:sldLayoutId id="2147483675" r:id="rId11"/>
    <p:sldLayoutId id="2147483679" r:id="rId12"/>
    <p:sldLayoutId id="2147483674" r:id="rId13"/>
    <p:sldLayoutId id="2147483676" r:id="rId14"/>
    <p:sldLayoutId id="2147483667" r:id="rId15"/>
    <p:sldLayoutId id="2147483666" r:id="rId16"/>
    <p:sldLayoutId id="2147483677" r:id="rId17"/>
    <p:sldLayoutId id="2147483669" r:id="rId18"/>
    <p:sldLayoutId id="2147483670" r:id="rId19"/>
    <p:sldLayoutId id="2147483661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ontserrat Medium" panose="000006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859B7-4237-E7DD-332E-C59D5E0D6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88452F-802A-1B34-816F-397DC8A3C88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E4932C-02AB-91BF-F5D7-269E3CB609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D7499E-5825-0D23-80CD-EC589D785BD0}"/>
              </a:ext>
            </a:extLst>
          </p:cNvPr>
          <p:cNvSpPr txBox="1"/>
          <p:nvPr/>
        </p:nvSpPr>
        <p:spPr>
          <a:xfrm>
            <a:off x="3000652" y="522328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A25BC7-9419-6D8C-CAE5-3814F290E5F9}"/>
              </a:ext>
            </a:extLst>
          </p:cNvPr>
          <p:cNvSpPr txBox="1"/>
          <p:nvPr/>
        </p:nvSpPr>
        <p:spPr>
          <a:xfrm>
            <a:off x="3612831" y="1777554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492589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44243-598D-716D-5595-62F6187A7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3BDD6-53E2-6002-1946-6CA2F214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39DF816-348A-28D5-7EC3-547BE3BC43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A185F94-2AB9-D49B-B31E-30C35B50DB70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111897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D629F-EC29-C411-5D6C-E43772ABF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149EC-B790-49B9-9252-45F474972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5FEB685-EC6E-B9C8-7DAA-57236B31D9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2F14DF-34E7-6761-643C-90B2018DEC7B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278584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07FE-C59D-F688-F9AB-50897712A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1B6E4-0383-59AB-AED3-0624E19A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A6B0183-29DE-3C53-228E-AFA0B6BCBE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D825B9B-52DC-00C3-10EC-646EDCC4A220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2502143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A34E-DE25-05C7-F6A7-F0E52C610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BFCD4-6AC3-2A42-35E1-B6EC79F0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D2FF360-A461-2F42-AEE6-FE8E313958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21EB94-1496-59FC-7AEB-DD9E23C005F0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268967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5C317-0842-72D7-77C6-69D51923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A152FC-74E0-C805-9408-73CB7F888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745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EF8ADE-0EAB-6A66-AD98-FBB2324D8A2A}"/>
              </a:ext>
            </a:extLst>
          </p:cNvPr>
          <p:cNvSpPr txBox="1"/>
          <p:nvPr/>
        </p:nvSpPr>
        <p:spPr>
          <a:xfrm>
            <a:off x="606143" y="4066188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DC166A-93C9-052D-7D8D-9D5B8182E65B}"/>
              </a:ext>
            </a:extLst>
          </p:cNvPr>
          <p:cNvSpPr txBox="1"/>
          <p:nvPr/>
        </p:nvSpPr>
        <p:spPr>
          <a:xfrm>
            <a:off x="606143" y="4886848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2"/>
                </a:solidFill>
                <a:latin typeface="Montserrat Medium" pitchFamily="2" charset="0"/>
              </a:rPr>
              <a:t>Inserte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165122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06FD0-D2DC-B89E-0E6C-B3746BB5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C9E02-333C-7BD1-5C71-98DBFACB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E810357-C6BD-5195-6EE9-BE16D3B89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3A8FEB7-C583-A024-85C9-968B5A6C1C05}"/>
              </a:ext>
            </a:extLst>
          </p:cNvPr>
          <p:cNvSpPr txBox="1"/>
          <p:nvPr/>
        </p:nvSpPr>
        <p:spPr>
          <a:xfrm>
            <a:off x="461727" y="1266551"/>
            <a:ext cx="3364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IMPLEMENTACIÓN DE SISTEMAS DE ADMINISTRACIÓN DE RIESGOS PLAFT: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8ABECD-4FA7-4649-54B3-58ED5103597D}"/>
              </a:ext>
            </a:extLst>
          </p:cNvPr>
          <p:cNvSpPr txBox="1"/>
          <p:nvPr/>
        </p:nvSpPr>
        <p:spPr>
          <a:xfrm>
            <a:off x="760491" y="3984071"/>
            <a:ext cx="2774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IMPLEMENTACIÓN BCP (BUSINESS CONTINUITY PLAN)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FB2E7F-9E62-43FF-CB9A-C18A30C5EAA0}"/>
              </a:ext>
            </a:extLst>
          </p:cNvPr>
          <p:cNvSpPr txBox="1"/>
          <p:nvPr/>
        </p:nvSpPr>
        <p:spPr>
          <a:xfrm>
            <a:off x="8815525" y="1913760"/>
            <a:ext cx="2654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CONSULTORÍA VALORACIÓN EXTINCIÓN DE DOMINIO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7C56F6-76E3-2B73-776A-0DE1A2EF2760}"/>
              </a:ext>
            </a:extLst>
          </p:cNvPr>
          <p:cNvSpPr txBox="1"/>
          <p:nvPr/>
        </p:nvSpPr>
        <p:spPr>
          <a:xfrm>
            <a:off x="8373122" y="4500332"/>
            <a:ext cx="365964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VALORACIÓN NIVELES DE MADUREZ DE SISTEMAS DE ADMINISTRACIÓN DE RIESGOS</a:t>
            </a:r>
            <a:r>
              <a:rPr lang="es-MX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307B60-30CA-4D18-F928-6E796A7CE043}"/>
              </a:ext>
            </a:extLst>
          </p:cNvPr>
          <p:cNvSpPr txBox="1"/>
          <p:nvPr/>
        </p:nvSpPr>
        <p:spPr>
          <a:xfrm>
            <a:off x="585926" y="1826858"/>
            <a:ext cx="34500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100" dirty="0">
                <a:solidFill>
                  <a:srgbClr val="012649"/>
                </a:solidFill>
                <a:latin typeface="Montserrat Medium" pitchFamily="2" charset="0"/>
              </a:rPr>
              <a:t>Implementación de métodos, procedimientos y controles para examinar y detectar posibles </a:t>
            </a:r>
            <a:r>
              <a:rPr lang="es-CO" sz="1100" dirty="0" err="1">
                <a:solidFill>
                  <a:srgbClr val="012649"/>
                </a:solidFill>
                <a:latin typeface="Montserrat Medium" pitchFamily="2" charset="0"/>
              </a:rPr>
              <a:t>pérdidas</a:t>
            </a:r>
            <a:r>
              <a:rPr lang="es-CO" sz="1100" dirty="0">
                <a:solidFill>
                  <a:srgbClr val="012649"/>
                </a:solidFill>
                <a:latin typeface="Montserrat Medium" pitchFamily="2" charset="0"/>
              </a:rPr>
              <a:t> o gastos derivados de la </a:t>
            </a:r>
            <a:r>
              <a:rPr lang="es-CO" sz="1100" dirty="0" err="1">
                <a:solidFill>
                  <a:srgbClr val="012649"/>
                </a:solidFill>
                <a:latin typeface="Montserrat Medium" pitchFamily="2" charset="0"/>
              </a:rPr>
              <a:t>exposición</a:t>
            </a:r>
            <a:r>
              <a:rPr lang="es-CO" sz="1100" dirty="0">
                <a:solidFill>
                  <a:srgbClr val="012649"/>
                </a:solidFill>
                <a:latin typeface="Montserrat Medium" pitchFamily="2" charset="0"/>
              </a:rPr>
              <a:t> al riesgo de las empresas. </a:t>
            </a:r>
            <a:endParaRPr lang="es-CO" sz="1100" dirty="0">
              <a:solidFill>
                <a:srgbClr val="012649"/>
              </a:solidFill>
              <a:effectLst/>
              <a:latin typeface="Montserrat Medium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8706FB-C95A-FBF6-83BD-3064A30475C9}"/>
              </a:ext>
            </a:extLst>
          </p:cNvPr>
          <p:cNvSpPr txBox="1"/>
          <p:nvPr/>
        </p:nvSpPr>
        <p:spPr>
          <a:xfrm>
            <a:off x="313678" y="4676846"/>
            <a:ext cx="345008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Implementación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de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logística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para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recuperación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y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restauración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 de funciones </a:t>
            </a:r>
            <a:r>
              <a:rPr lang="es-MX" sz="1100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críticas</a:t>
            </a:r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, por interrupciones no deseadas.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2E2F78D-6557-5597-0A69-0CB422C79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07" y="1258567"/>
            <a:ext cx="432788" cy="45875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CE56AA6-A948-CEA2-F831-3D49225B8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02" y="3959997"/>
            <a:ext cx="540442" cy="5404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D881DFB-B2C6-EBC1-2E52-E26411E9F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82" y="1895654"/>
            <a:ext cx="435533" cy="46166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789C4EB-F7AC-CF2B-780E-B3F5850BBBB4}"/>
              </a:ext>
            </a:extLst>
          </p:cNvPr>
          <p:cNvSpPr txBox="1"/>
          <p:nvPr/>
        </p:nvSpPr>
        <p:spPr>
          <a:xfrm>
            <a:off x="8582685" y="2490614"/>
            <a:ext cx="34500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Verificamos los antecedentes de su propiedad para asegurar que no sea objeto de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extinción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de dominio, por estar relacionada con delitos de lavado de activos o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financiación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del terrorismo (LA/FT).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DB63C0C-01E5-E05A-2859-3A5A356D9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26" y="4500332"/>
            <a:ext cx="420463" cy="45199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F52C865-F84D-B81E-8C63-02EF631ECF81}"/>
              </a:ext>
            </a:extLst>
          </p:cNvPr>
          <p:cNvSpPr txBox="1"/>
          <p:nvPr/>
        </p:nvSpPr>
        <p:spPr>
          <a:xfrm>
            <a:off x="8019493" y="5094277"/>
            <a:ext cx="37681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>
                <a:solidFill>
                  <a:srgbClr val="012649"/>
                </a:solidFill>
                <a:effectLst/>
                <a:latin typeface="Montserrat Medium" pitchFamily="2" charset="0"/>
              </a:rPr>
              <a:t>A través de una metodología de medición, fortalezca las políticas de cumplimiento de sistemas ALA/CFT, Ética Empresarial, Prevención de Corrupción y Gobierno Corporativo. </a:t>
            </a:r>
            <a:endParaRPr lang="es-MX" sz="1100" dirty="0">
              <a:solidFill>
                <a:srgbClr val="012649"/>
              </a:solidFill>
              <a:effectLst/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0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D1A99-4606-D84F-165D-0B16ECDA7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D9FA5-B004-976F-3244-34012DCC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D9C06F9-581A-91B3-D03B-1A450EBD19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D4AA5F-9CB8-4C57-C633-27F79272236C}"/>
              </a:ext>
            </a:extLst>
          </p:cNvPr>
          <p:cNvSpPr txBox="1"/>
          <p:nvPr/>
        </p:nvSpPr>
        <p:spPr>
          <a:xfrm>
            <a:off x="590518" y="1327740"/>
            <a:ext cx="3140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ÉTICA EMPRESARIAL: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AF3AC5-FF39-0C0B-1D9E-D277A04AFEB4}"/>
              </a:ext>
            </a:extLst>
          </p:cNvPr>
          <p:cNvSpPr txBox="1"/>
          <p:nvPr/>
        </p:nvSpPr>
        <p:spPr>
          <a:xfrm>
            <a:off x="985246" y="4019542"/>
            <a:ext cx="2540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CONSULTORÍA HABEAS DATA - DATOS PERSONALES.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62FB40-BA84-96EA-E3ED-E24BED7198DE}"/>
              </a:ext>
            </a:extLst>
          </p:cNvPr>
          <p:cNvSpPr txBox="1"/>
          <p:nvPr/>
        </p:nvSpPr>
        <p:spPr>
          <a:xfrm>
            <a:off x="8817738" y="2006093"/>
            <a:ext cx="2155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AUDITORÍA FORENSE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C25AE1-E71D-1DB9-98E1-DE2D605EEB5F}"/>
              </a:ext>
            </a:extLst>
          </p:cNvPr>
          <p:cNvSpPr txBox="1"/>
          <p:nvPr/>
        </p:nvSpPr>
        <p:spPr>
          <a:xfrm>
            <a:off x="8428239" y="4500332"/>
            <a:ext cx="21922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AUDITORÍA SEGURIDAD DE LA INFORMACIÓN. </a:t>
            </a:r>
          </a:p>
          <a:p>
            <a:pPr algn="ctr"/>
            <a:endParaRPr lang="es-MX" sz="1100" b="1" dirty="0">
              <a:solidFill>
                <a:srgbClr val="FB6C00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CF6D32-A551-873C-5DFF-40B6FD55F82A}"/>
              </a:ext>
            </a:extLst>
          </p:cNvPr>
          <p:cNvSpPr txBox="1"/>
          <p:nvPr/>
        </p:nvSpPr>
        <p:spPr>
          <a:xfrm>
            <a:off x="94023" y="1858793"/>
            <a:ext cx="4036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Implementación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de procesos que logran sistematizar un conjunto de valores, normas y principios bajo los cuales se rigen las actividades que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desempeña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 una empresa en su plataforma </a:t>
            </a:r>
            <a:r>
              <a:rPr lang="es-MX" sz="1100" dirty="0" err="1">
                <a:solidFill>
                  <a:srgbClr val="012649"/>
                </a:solidFill>
                <a:latin typeface="Montserrat Medium" pitchFamily="2" charset="0"/>
              </a:rPr>
              <a:t>ética</a:t>
            </a:r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57248D-24D2-A75F-DA7F-970B3190CFFB}"/>
              </a:ext>
            </a:extLst>
          </p:cNvPr>
          <p:cNvSpPr txBox="1"/>
          <p:nvPr/>
        </p:nvSpPr>
        <p:spPr>
          <a:xfrm>
            <a:off x="313678" y="4676846"/>
            <a:ext cx="345008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Asesoría en implementación de la ley 1581 de 2012, de protección de datos personales y sus decretos reglamentarios.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CE0B2E0-8B7B-5596-5FFB-F896A266E4A7}"/>
              </a:ext>
            </a:extLst>
          </p:cNvPr>
          <p:cNvSpPr txBox="1"/>
          <p:nvPr/>
        </p:nvSpPr>
        <p:spPr>
          <a:xfrm>
            <a:off x="8582685" y="2598497"/>
            <a:ext cx="345008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srgbClr val="012649"/>
                </a:solidFill>
                <a:latin typeface="Montserrat Medium" pitchFamily="2" charset="0"/>
              </a:rPr>
              <a:t>Detección oportuna de toda clase de conductas fraudulentas, en el campo de las Finanzas Públicas y Privadas.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E55FD56-38F7-4969-AE70-B04FD79554BB}"/>
              </a:ext>
            </a:extLst>
          </p:cNvPr>
          <p:cNvSpPr txBox="1"/>
          <p:nvPr/>
        </p:nvSpPr>
        <p:spPr>
          <a:xfrm>
            <a:off x="8200200" y="5103891"/>
            <a:ext cx="37681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srgbClr val="012649"/>
                </a:solidFill>
                <a:effectLst/>
                <a:latin typeface="Montserrat Medium" pitchFamily="2" charset="0"/>
              </a:rPr>
              <a:t>Medidas preventivas y reactivas de organizaciones y sistemas tecnológicos que permiten resguardar y proteger la información. (Confidencialidad, disponibilidad e integridad de datos).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78BAC17-04A5-DEA4-A216-C0C663CB8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94" y="1203549"/>
            <a:ext cx="404177" cy="4971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C92A8E9-382A-3D2B-098B-A8E4341A0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1" y="3984070"/>
            <a:ext cx="537445" cy="49713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D07D2E1-E89F-AE51-5F1D-3338D4B5D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45" y="4500332"/>
            <a:ext cx="501114" cy="5286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6E50E12-8618-2E9F-C9D6-B720623CC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20" y="1908501"/>
            <a:ext cx="392285" cy="4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47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BFA96-FFBC-E6C3-2AF5-2708BA76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2380187-6CC9-3FFD-760A-BB993FEEA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429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1B294DE-F955-6825-1008-9701B1F32790}"/>
              </a:ext>
            </a:extLst>
          </p:cNvPr>
          <p:cNvSpPr txBox="1"/>
          <p:nvPr/>
        </p:nvSpPr>
        <p:spPr>
          <a:xfrm>
            <a:off x="4136994" y="779780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48DABE-20E6-F1DE-C675-D78187AAE175}"/>
              </a:ext>
            </a:extLst>
          </p:cNvPr>
          <p:cNvSpPr txBox="1"/>
          <p:nvPr/>
        </p:nvSpPr>
        <p:spPr>
          <a:xfrm>
            <a:off x="4749173" y="2035006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2028109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06C64-019B-23ED-7513-E9E7507F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8B45E57-D5B6-1F03-DE0F-C44A73270B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459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C279CAF-BA40-A54F-3A6D-8981B37863B6}"/>
              </a:ext>
            </a:extLst>
          </p:cNvPr>
          <p:cNvSpPr txBox="1"/>
          <p:nvPr/>
        </p:nvSpPr>
        <p:spPr>
          <a:xfrm>
            <a:off x="7001228" y="717636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94D49C-C162-F119-F595-54EACF9BDDE2}"/>
              </a:ext>
            </a:extLst>
          </p:cNvPr>
          <p:cNvSpPr txBox="1"/>
          <p:nvPr/>
        </p:nvSpPr>
        <p:spPr>
          <a:xfrm>
            <a:off x="7435854" y="2647207"/>
            <a:ext cx="303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5B3C644-2745-1215-D549-A67528CC7933}"/>
              </a:ext>
            </a:extLst>
          </p:cNvPr>
          <p:cNvSpPr txBox="1"/>
          <p:nvPr/>
        </p:nvSpPr>
        <p:spPr>
          <a:xfrm>
            <a:off x="2536860" y="3013501"/>
            <a:ext cx="30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Imagen o texto</a:t>
            </a:r>
          </a:p>
        </p:txBody>
      </p:sp>
    </p:spTree>
    <p:extLst>
      <p:ext uri="{BB962C8B-B14F-4D97-AF65-F5344CB8AC3E}">
        <p14:creationId xmlns:p14="http://schemas.microsoft.com/office/powerpoint/2010/main" val="99314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B4B8D-EEDA-2434-86EB-5290B25D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6187052-F193-285B-346D-93F42FABB6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745" cy="6858000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8F217F-3B3C-38DA-FC3B-8DE1D3F02E58}"/>
              </a:ext>
            </a:extLst>
          </p:cNvPr>
          <p:cNvSpPr txBox="1"/>
          <p:nvPr/>
        </p:nvSpPr>
        <p:spPr>
          <a:xfrm>
            <a:off x="4136994" y="779780"/>
            <a:ext cx="529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E73A873-F77E-24EA-2458-5A4C98991A30}"/>
              </a:ext>
            </a:extLst>
          </p:cNvPr>
          <p:cNvSpPr txBox="1"/>
          <p:nvPr/>
        </p:nvSpPr>
        <p:spPr>
          <a:xfrm>
            <a:off x="4749173" y="2035006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269091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252E-A03B-15AF-4055-930A23E6E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D1D466-5534-7386-9F7C-481E2D94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3932D64-0FA5-240D-2AAA-59628BC813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5809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9E9EB4-1153-30B0-F985-B27DDBF8FD82}"/>
              </a:ext>
            </a:extLst>
          </p:cNvPr>
          <p:cNvSpPr txBox="1"/>
          <p:nvPr/>
        </p:nvSpPr>
        <p:spPr>
          <a:xfrm>
            <a:off x="1275094" y="566241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TITUTLO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F5EE4F-15B4-F500-E51C-1739342D8886}"/>
              </a:ext>
            </a:extLst>
          </p:cNvPr>
          <p:cNvSpPr txBox="1"/>
          <p:nvPr/>
        </p:nvSpPr>
        <p:spPr>
          <a:xfrm>
            <a:off x="1729334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3390531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97C46-7FAE-C39E-8BE8-FAE528FF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9B5A32-6ACA-EB22-06A5-894B6F1EE8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5858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F3E773-E1FF-0F62-9B95-2488C8EFAB79}"/>
              </a:ext>
            </a:extLst>
          </p:cNvPr>
          <p:cNvSpPr txBox="1"/>
          <p:nvPr/>
        </p:nvSpPr>
        <p:spPr>
          <a:xfrm>
            <a:off x="585546" y="566241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TITUTLO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44EA1A-7F5E-422F-8C7A-F23135848D92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30239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248FE-20DD-0D3B-C60D-5C43DB27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944AD87-5F83-6136-EDE6-6B45BF5162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BA92B78-880D-0656-C89D-74EAE519D19A}"/>
              </a:ext>
            </a:extLst>
          </p:cNvPr>
          <p:cNvSpPr txBox="1"/>
          <p:nvPr/>
        </p:nvSpPr>
        <p:spPr>
          <a:xfrm>
            <a:off x="3446015" y="5870160"/>
            <a:ext cx="529996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DATOS DE CONTACTO</a:t>
            </a:r>
          </a:p>
        </p:txBody>
      </p:sp>
    </p:spTree>
    <p:extLst>
      <p:ext uri="{BB962C8B-B14F-4D97-AF65-F5344CB8AC3E}">
        <p14:creationId xmlns:p14="http://schemas.microsoft.com/office/powerpoint/2010/main" val="370480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FE7F-6D56-65CE-42A4-C335E1BA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BE810-E12D-5245-6752-D15B95AB5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9882279-CF4C-7F7E-F5D3-785256DEE2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2B95EDD-558C-4834-1E41-78638D1A9DB4}"/>
              </a:ext>
            </a:extLst>
          </p:cNvPr>
          <p:cNvSpPr txBox="1"/>
          <p:nvPr/>
        </p:nvSpPr>
        <p:spPr>
          <a:xfrm>
            <a:off x="1200143" y="536261"/>
            <a:ext cx="529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TITUTLO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9A2668-B8BC-63C4-2311-0ABD6CBA0869}"/>
              </a:ext>
            </a:extLst>
          </p:cNvPr>
          <p:cNvSpPr txBox="1"/>
          <p:nvPr/>
        </p:nvSpPr>
        <p:spPr>
          <a:xfrm>
            <a:off x="1654383" y="196123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275347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D4EE9-40AF-2D75-0268-B654A850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3B164E7-4DB1-FDD3-FF8A-1824205075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745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470AD3D-817C-153C-63AF-9DAE4C1D17EA}"/>
              </a:ext>
            </a:extLst>
          </p:cNvPr>
          <p:cNvSpPr txBox="1"/>
          <p:nvPr/>
        </p:nvSpPr>
        <p:spPr>
          <a:xfrm>
            <a:off x="3751621" y="4555906"/>
            <a:ext cx="45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012649"/>
                </a:solidFill>
                <a:latin typeface="Montserrat Medium" pitchFamily="2" charset="0"/>
              </a:rPr>
              <a:t>TITULO</a:t>
            </a:r>
          </a:p>
        </p:txBody>
      </p:sp>
    </p:spTree>
    <p:extLst>
      <p:ext uri="{BB962C8B-B14F-4D97-AF65-F5344CB8AC3E}">
        <p14:creationId xmlns:p14="http://schemas.microsoft.com/office/powerpoint/2010/main" val="385750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3E29A-E6AD-B41E-6B47-30132022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2861ADE-B294-D65C-60B6-9F700F2494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522" cy="685800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DC4641-69D1-B8B4-DBD8-D2DF7C47D5D0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396311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E1763-ECF1-3EDA-828B-BD9963D6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0CB1CA3-7178-5CAC-F23A-015266EA31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03E035-2DFE-F993-300C-5C432244AF94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289170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B838-F181-51B6-675B-0773A0B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CB13F-0DD4-5FC0-91AD-D933BB1B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0C98199-7F95-B0D0-7FF4-CED99BA30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E84654-0866-76BE-432A-E195BCA79372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319541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778A2-4E15-2D5E-1909-50BFBE78F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03B69-BDF7-00DE-3F8E-32D80087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AEABF8-ECE5-993E-2558-0BFB37F84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20AEC8-8325-A848-0F9D-E371070F8AE4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221904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033A5-7677-AE87-9491-C57788ABA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DB5AB-01AA-29D4-3DCD-4DF6B7AB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EA3FD2F-3D7B-16E3-49B4-76E9803529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2781D12-7228-1CB5-C148-9CDD0B3E7F5C}"/>
              </a:ext>
            </a:extLst>
          </p:cNvPr>
          <p:cNvSpPr txBox="1"/>
          <p:nvPr/>
        </p:nvSpPr>
        <p:spPr>
          <a:xfrm>
            <a:off x="1039786" y="1991218"/>
            <a:ext cx="5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12649"/>
                </a:solidFill>
                <a:latin typeface="Montserrat Medium" pitchFamily="2" charset="0"/>
              </a:rPr>
              <a:t>Escriba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3526308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Personalizado 1">
      <a:dk1>
        <a:srgbClr val="012649"/>
      </a:dk1>
      <a:lt1>
        <a:srgbClr val="FD6B00"/>
      </a:lt1>
      <a:dk2>
        <a:srgbClr val="012649"/>
      </a:dk2>
      <a:lt2>
        <a:srgbClr val="FFFFFF"/>
      </a:lt2>
      <a:accent1>
        <a:srgbClr val="FD6B00"/>
      </a:accent1>
      <a:accent2>
        <a:srgbClr val="012649"/>
      </a:accent2>
      <a:accent3>
        <a:srgbClr val="A5A5A5"/>
      </a:accent3>
      <a:accent4>
        <a:srgbClr val="D9E2F3"/>
      </a:accent4>
      <a:accent5>
        <a:srgbClr val="C5E0B3"/>
      </a:accent5>
      <a:accent6>
        <a:srgbClr val="FEE599"/>
      </a:accent6>
      <a:hlink>
        <a:srgbClr val="0563C1"/>
      </a:hlink>
      <a:folHlink>
        <a:srgbClr val="954F72"/>
      </a:folHlink>
    </a:clrScheme>
    <a:fontScheme name="Personalizado 1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331</Words>
  <Application>Microsoft Office PowerPoint</Application>
  <PresentationFormat>Panorámica</PresentationFormat>
  <Paragraphs>45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Montserrat ExtraBold</vt:lpstr>
      <vt:lpstr>Montserrat Medium</vt:lpstr>
      <vt:lpstr>Office 2013 - Tema de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ANDREA AUZA VELASQUEZ</dc:creator>
  <cp:lastModifiedBy>Laura Paola Novoa Rodriguez</cp:lastModifiedBy>
  <cp:revision>13</cp:revision>
  <dcterms:created xsi:type="dcterms:W3CDTF">2025-01-28T20:40:57Z</dcterms:created>
  <dcterms:modified xsi:type="dcterms:W3CDTF">2025-01-29T20:15:07Z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riptosClassAi">
    <vt:lpwstr>1-Internal Use</vt:lpwstr>
  </property>
</Properties>
</file>